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7" r:id="rId2"/>
    <p:sldId id="262" r:id="rId3"/>
    <p:sldId id="263" r:id="rId4"/>
    <p:sldId id="260" r:id="rId5"/>
    <p:sldId id="261" r:id="rId6"/>
  </p:sldIdLst>
  <p:sldSz cx="14400213" cy="32399288"/>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04" userDrawn="1">
          <p15:clr>
            <a:srgbClr val="A4A3A4"/>
          </p15:clr>
        </p15:guide>
        <p15:guide id="2" pos="45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D7EE"/>
    <a:srgbClr val="D0E3F3"/>
    <a:srgbClr val="FAA6A6"/>
    <a:srgbClr val="F26421"/>
    <a:srgbClr val="F49C70"/>
    <a:srgbClr val="3D5FAC"/>
    <a:srgbClr val="4F6BB2"/>
    <a:srgbClr val="1C4B7F"/>
    <a:srgbClr val="1D4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20" autoAdjust="0"/>
    <p:restoredTop sz="48504"/>
  </p:normalViewPr>
  <p:slideViewPr>
    <p:cSldViewPr snapToGrid="0">
      <p:cViewPr>
        <p:scale>
          <a:sx n="75" d="100"/>
          <a:sy n="75" d="100"/>
        </p:scale>
        <p:origin x="1584" y="198"/>
      </p:cViewPr>
      <p:guideLst>
        <p:guide orient="horz" pos="10204"/>
        <p:guide pos="45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8F33158A-D4AC-B347-9952-4F7A60F25743}" type="datetimeFigureOut">
              <a:rPr lang="en-US" smtClean="0"/>
              <a:t>8/3/2024</a:t>
            </a:fld>
            <a:endParaRPr lang="en-US"/>
          </a:p>
        </p:txBody>
      </p:sp>
      <p:sp>
        <p:nvSpPr>
          <p:cNvPr id="4" name="Slide Image Placeholder 3"/>
          <p:cNvSpPr>
            <a:spLocks noGrp="1" noRot="1" noChangeAspect="1"/>
          </p:cNvSpPr>
          <p:nvPr>
            <p:ph type="sldImg" idx="2"/>
          </p:nvPr>
        </p:nvSpPr>
        <p:spPr>
          <a:xfrm>
            <a:off x="2784475" y="1279525"/>
            <a:ext cx="153670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6C89ABA-022D-6C49-8BE0-690314196573}" type="slidenum">
              <a:rPr lang="en-US" smtClean="0"/>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2024/8/3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685516C-D9D5-049B-33A2-B4218E03FE1F}"/>
              </a:ext>
            </a:extLst>
          </p:cNvPr>
          <p:cNvSpPr/>
          <p:nvPr userDrawn="1"/>
        </p:nvSpPr>
        <p:spPr>
          <a:xfrm>
            <a:off x="80715" y="51504"/>
            <a:ext cx="14279587" cy="1583702"/>
          </a:xfrm>
          <a:prstGeom prst="roundRect">
            <a:avLst>
              <a:gd name="adj"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pic>
        <p:nvPicPr>
          <p:cNvPr id="10" name="Picture 9" descr="A close up of a sign&#10;&#10;Description automatically generated">
            <a:extLst>
              <a:ext uri="{FF2B5EF4-FFF2-40B4-BE49-F238E27FC236}">
                <a16:creationId xmlns:a16="http://schemas.microsoft.com/office/drawing/2014/main" id="{C06375B1-7FF6-F6D7-52A0-96A08D9510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11" y="32998"/>
            <a:ext cx="1648301" cy="1583702"/>
          </a:xfrm>
          <a:prstGeom prst="rect">
            <a:avLst/>
          </a:prstGeom>
        </p:spPr>
      </p:pic>
      <p:sp>
        <p:nvSpPr>
          <p:cNvPr id="15" name="Rectangle 2">
            <a:extLst>
              <a:ext uri="{FF2B5EF4-FFF2-40B4-BE49-F238E27FC236}">
                <a16:creationId xmlns:a16="http://schemas.microsoft.com/office/drawing/2014/main" id="{2674DB8C-3CD6-BEBD-1E4B-6B8E4DC741D0}"/>
              </a:ext>
            </a:extLst>
          </p:cNvPr>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16" name="Rectangle 6">
            <a:extLst>
              <a:ext uri="{FF2B5EF4-FFF2-40B4-BE49-F238E27FC236}">
                <a16:creationId xmlns:a16="http://schemas.microsoft.com/office/drawing/2014/main" id="{27C11F04-14C1-105F-498E-073639076A1F}"/>
              </a:ext>
            </a:extLst>
          </p:cNvPr>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4CD37B63-7A08-D38C-8EB7-C782F7FDAE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7511" y="124033"/>
            <a:ext cx="3254527" cy="1583702"/>
          </a:xfrm>
          <a:prstGeom prst="rect">
            <a:avLst/>
          </a:prstGeom>
          <a:effectLst>
            <a:outerShdw blurRad="50800" dist="50800" dir="5400000" algn="ctr" rotWithShape="0">
              <a:srgbClr val="000000">
                <a:alpha val="0"/>
              </a:srgbClr>
            </a:outerShdw>
          </a:effectLst>
        </p:spPr>
      </p:pic>
      <p:sp>
        <p:nvSpPr>
          <p:cNvPr id="32" name="Rectangle: Rounded Corners 31">
            <a:extLst>
              <a:ext uri="{FF2B5EF4-FFF2-40B4-BE49-F238E27FC236}">
                <a16:creationId xmlns:a16="http://schemas.microsoft.com/office/drawing/2014/main" id="{326DDA06-EC20-83A7-C8A8-83755CC769D3}"/>
              </a:ext>
            </a:extLst>
          </p:cNvPr>
          <p:cNvSpPr/>
          <p:nvPr userDrawn="1"/>
        </p:nvSpPr>
        <p:spPr>
          <a:xfrm>
            <a:off x="-1130300" y="30815585"/>
            <a:ext cx="16395700" cy="1583703"/>
          </a:xfrm>
          <a:prstGeom prst="roundRect">
            <a:avLst>
              <a:gd name="adj" fmla="val 0"/>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8018521F-5148-40E9-6576-95F4DFFB16D3}"/>
              </a:ext>
            </a:extLst>
          </p:cNvPr>
          <p:cNvGrpSpPr/>
          <p:nvPr userDrawn="1"/>
        </p:nvGrpSpPr>
        <p:grpSpPr>
          <a:xfrm>
            <a:off x="88675" y="30902759"/>
            <a:ext cx="13024395" cy="1438653"/>
            <a:chOff x="459833" y="30878276"/>
            <a:chExt cx="13807385" cy="1448491"/>
          </a:xfrm>
        </p:grpSpPr>
        <p:pic>
          <p:nvPicPr>
            <p:cNvPr id="34" name="Picture 4">
              <a:extLst>
                <a:ext uri="{FF2B5EF4-FFF2-40B4-BE49-F238E27FC236}">
                  <a16:creationId xmlns:a16="http://schemas.microsoft.com/office/drawing/2014/main" id="{55BF4FBE-52D4-ECBD-4088-A93741F7F6A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0006" y="30948495"/>
              <a:ext cx="8580275" cy="1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descr="A close up of a sign&#10;&#10;Description automatically generated">
              <a:extLst>
                <a:ext uri="{FF2B5EF4-FFF2-40B4-BE49-F238E27FC236}">
                  <a16:creationId xmlns:a16="http://schemas.microsoft.com/office/drawing/2014/main" id="{796FED75-84F5-E880-59D7-BF3EA6EE5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33" y="30878276"/>
              <a:ext cx="1407539" cy="1448491"/>
            </a:xfrm>
            <a:prstGeom prst="rect">
              <a:avLst/>
            </a:prstGeom>
          </p:spPr>
        </p:pic>
        <p:pic>
          <p:nvPicPr>
            <p:cNvPr id="36" name="Picture 35">
              <a:extLst>
                <a:ext uri="{FF2B5EF4-FFF2-40B4-BE49-F238E27FC236}">
                  <a16:creationId xmlns:a16="http://schemas.microsoft.com/office/drawing/2014/main" id="{9A45D468-80D7-5906-FC04-A385831551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133" b="17686"/>
            <a:stretch/>
          </p:blipFill>
          <p:spPr>
            <a:xfrm>
              <a:off x="10850282" y="30982026"/>
              <a:ext cx="3416936" cy="1274524"/>
            </a:xfrm>
            <a:prstGeom prst="rect">
              <a:avLst/>
            </a:prstGeom>
            <a:effectLst>
              <a:outerShdw blurRad="50800" dist="50800" dir="5400000" algn="ctr" rotWithShape="0">
                <a:srgbClr val="000000">
                  <a:alpha val="0"/>
                </a:srgbClr>
              </a:outerShdw>
            </a:effectLst>
          </p:spPr>
        </p:pic>
      </p:grpSp>
      <p:cxnSp>
        <p:nvCxnSpPr>
          <p:cNvPr id="40" name="Straight Connector 39">
            <a:extLst>
              <a:ext uri="{FF2B5EF4-FFF2-40B4-BE49-F238E27FC236}">
                <a16:creationId xmlns:a16="http://schemas.microsoft.com/office/drawing/2014/main" id="{0F2C811B-533A-EC02-E1EE-B830CC1363B2}"/>
              </a:ext>
            </a:extLst>
          </p:cNvPr>
          <p:cNvCxnSpPr>
            <a:cxnSpLocks/>
          </p:cNvCxnSpPr>
          <p:nvPr userDrawn="1"/>
        </p:nvCxnSpPr>
        <p:spPr>
          <a:xfrm flipH="1">
            <a:off x="57748" y="30735975"/>
            <a:ext cx="14342465" cy="79610"/>
          </a:xfrm>
          <a:prstGeom prst="line">
            <a:avLst/>
          </a:prstGeom>
          <a:ln w="412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90000" y="1725000"/>
            <a:ext cx="12420000" cy="626250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990000" y="8625000"/>
            <a:ext cx="12420000" cy="20557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990000" y="30030002"/>
            <a:ext cx="3240000" cy="1725000"/>
          </a:xfrm>
          <a:prstGeom prst="rect">
            <a:avLst/>
          </a:prstGeom>
        </p:spPr>
        <p:txBody>
          <a:bodyPr vert="horz" lIns="91440" tIns="45720" rIns="91440" bIns="45720" rtlCol="0" anchor="ctr"/>
          <a:lstStyle>
            <a:lvl1pPr algn="l">
              <a:defRPr sz="1890">
                <a:solidFill>
                  <a:schemeClr val="tx1">
                    <a:tint val="75000"/>
                  </a:schemeClr>
                </a:solidFill>
              </a:defRPr>
            </a:lvl1pPr>
          </a:lstStyle>
          <a:p>
            <a:fld id="{82F288E0-7875-42C4-84C8-98DBBD3BF4D2}" type="datetimeFigureOut">
              <a:rPr lang="zh-CN" altLang="en-US" smtClean="0"/>
              <a:t>2024/8/3</a:t>
            </a:fld>
            <a:endParaRPr lang="zh-CN" altLang="en-US"/>
          </a:p>
        </p:txBody>
      </p:sp>
      <p:sp>
        <p:nvSpPr>
          <p:cNvPr id="5" name="页脚占位符 4"/>
          <p:cNvSpPr>
            <a:spLocks noGrp="1"/>
          </p:cNvSpPr>
          <p:nvPr>
            <p:ph type="ftr" sz="quarter" idx="3"/>
          </p:nvPr>
        </p:nvSpPr>
        <p:spPr>
          <a:xfrm>
            <a:off x="4770000" y="30030002"/>
            <a:ext cx="4860000" cy="1725000"/>
          </a:xfrm>
          <a:prstGeom prst="rect">
            <a:avLst/>
          </a:prstGeom>
        </p:spPr>
        <p:txBody>
          <a:bodyPr vert="horz" lIns="91440" tIns="45720" rIns="91440" bIns="45720" rtlCol="0" anchor="ctr"/>
          <a:lstStyle>
            <a:lvl1pPr algn="ctr">
              <a:defRPr sz="189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0170000" y="30030002"/>
            <a:ext cx="3240000" cy="1725000"/>
          </a:xfrm>
          <a:prstGeom prst="rect">
            <a:avLst/>
          </a:prstGeom>
        </p:spPr>
        <p:txBody>
          <a:bodyPr vert="horz" lIns="91440" tIns="45720" rIns="91440" bIns="45720" rtlCol="0" anchor="ctr"/>
          <a:lstStyle>
            <a:lvl1pPr algn="r">
              <a:defRPr sz="189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1440180" rtl="0" eaLnBrk="1" latinLnBrk="0" hangingPunct="1">
        <a:lnSpc>
          <a:spcPct val="90000"/>
        </a:lnSpc>
        <a:spcBef>
          <a:spcPct val="0"/>
        </a:spcBef>
        <a:buNone/>
        <a:defRPr sz="6930" kern="1200">
          <a:solidFill>
            <a:schemeClr val="tx1"/>
          </a:solidFill>
          <a:latin typeface="+mj-lt"/>
          <a:ea typeface="+mj-ea"/>
          <a:cs typeface="+mj-cs"/>
        </a:defRPr>
      </a:lvl1pPr>
    </p:titleStyle>
    <p:bodyStyle>
      <a:lvl1pPr marL="360045" indent="-359410" algn="l" defTabSz="1440180" rtl="0" eaLnBrk="1" latinLnBrk="0" hangingPunct="1">
        <a:lnSpc>
          <a:spcPct val="90000"/>
        </a:lnSpc>
        <a:spcBef>
          <a:spcPts val="1575"/>
        </a:spcBef>
        <a:buFont typeface="Arial" panose="020B0604020202020204" pitchFamily="34" charset="0"/>
        <a:buChar char="•"/>
        <a:defRPr sz="4410" kern="1200">
          <a:solidFill>
            <a:schemeClr val="tx1"/>
          </a:solidFill>
          <a:latin typeface="+mn-lt"/>
          <a:ea typeface="+mn-ea"/>
          <a:cs typeface="+mn-cs"/>
        </a:defRPr>
      </a:lvl1pPr>
      <a:lvl2pPr marL="1080135" indent="-359410" algn="l" defTabSz="1440180" rtl="0" eaLnBrk="1" latinLnBrk="0" hangingPunct="1">
        <a:lnSpc>
          <a:spcPct val="90000"/>
        </a:lnSpc>
        <a:spcBef>
          <a:spcPct val="158000"/>
        </a:spcBef>
        <a:buFont typeface="Arial" panose="020B0604020202020204" pitchFamily="34" charset="0"/>
        <a:buChar char="•"/>
        <a:defRPr sz="3780" kern="1200">
          <a:solidFill>
            <a:schemeClr val="tx1"/>
          </a:solidFill>
          <a:latin typeface="+mn-lt"/>
          <a:ea typeface="+mn-ea"/>
          <a:cs typeface="+mn-cs"/>
        </a:defRPr>
      </a:lvl2pPr>
      <a:lvl3pPr marL="1800225" indent="-359410" algn="l" defTabSz="1440180" rtl="0" eaLnBrk="1" latinLnBrk="0" hangingPunct="1">
        <a:lnSpc>
          <a:spcPct val="90000"/>
        </a:lnSpc>
        <a:spcBef>
          <a:spcPct val="158000"/>
        </a:spcBef>
        <a:buFont typeface="Arial" panose="020B0604020202020204" pitchFamily="34" charset="0"/>
        <a:buChar char="•"/>
        <a:defRPr sz="3150" kern="1200">
          <a:solidFill>
            <a:schemeClr val="tx1"/>
          </a:solidFill>
          <a:latin typeface="+mn-lt"/>
          <a:ea typeface="+mn-ea"/>
          <a:cs typeface="+mn-cs"/>
        </a:defRPr>
      </a:lvl3pPr>
      <a:lvl4pPr marL="2520315"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4pPr>
      <a:lvl5pPr marL="323977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5pPr>
      <a:lvl6pPr marL="395986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6pPr>
      <a:lvl7pPr marL="467995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7pPr>
      <a:lvl8pPr marL="540004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8pPr>
      <a:lvl9pPr marL="612013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9pPr>
    </p:bodyStyle>
    <p:otherStyle>
      <a:defPPr>
        <a:defRPr lang="zh-CN"/>
      </a:defPPr>
      <a:lvl1pPr marL="0" algn="l" defTabSz="1440180" rtl="0" eaLnBrk="1" latinLnBrk="0" hangingPunct="1">
        <a:defRPr sz="2835" kern="1200">
          <a:solidFill>
            <a:schemeClr val="tx1"/>
          </a:solidFill>
          <a:latin typeface="+mn-lt"/>
          <a:ea typeface="+mn-ea"/>
          <a:cs typeface="+mn-cs"/>
        </a:defRPr>
      </a:lvl1pPr>
      <a:lvl2pPr marL="720090" algn="l" defTabSz="1440180" rtl="0" eaLnBrk="1" latinLnBrk="0" hangingPunct="1">
        <a:defRPr sz="2835" kern="1200">
          <a:solidFill>
            <a:schemeClr val="tx1"/>
          </a:solidFill>
          <a:latin typeface="+mn-lt"/>
          <a:ea typeface="+mn-ea"/>
          <a:cs typeface="+mn-cs"/>
        </a:defRPr>
      </a:lvl2pPr>
      <a:lvl3pPr marL="1440180" algn="l" defTabSz="1440180" rtl="0" eaLnBrk="1" latinLnBrk="0" hangingPunct="1">
        <a:defRPr sz="2835" kern="1200">
          <a:solidFill>
            <a:schemeClr val="tx1"/>
          </a:solidFill>
          <a:latin typeface="+mn-lt"/>
          <a:ea typeface="+mn-ea"/>
          <a:cs typeface="+mn-cs"/>
        </a:defRPr>
      </a:lvl3pPr>
      <a:lvl4pPr marL="2160270" algn="l" defTabSz="1440180" rtl="0" eaLnBrk="1" latinLnBrk="0" hangingPunct="1">
        <a:defRPr sz="2835" kern="1200">
          <a:solidFill>
            <a:schemeClr val="tx1"/>
          </a:solidFill>
          <a:latin typeface="+mn-lt"/>
          <a:ea typeface="+mn-ea"/>
          <a:cs typeface="+mn-cs"/>
        </a:defRPr>
      </a:lvl4pPr>
      <a:lvl5pPr marL="2879725" algn="l" defTabSz="1440180" rtl="0" eaLnBrk="1" latinLnBrk="0" hangingPunct="1">
        <a:defRPr sz="2835" kern="1200">
          <a:solidFill>
            <a:schemeClr val="tx1"/>
          </a:solidFill>
          <a:latin typeface="+mn-lt"/>
          <a:ea typeface="+mn-ea"/>
          <a:cs typeface="+mn-cs"/>
        </a:defRPr>
      </a:lvl5pPr>
      <a:lvl6pPr marL="3599815" algn="l" defTabSz="1440180" rtl="0" eaLnBrk="1" latinLnBrk="0" hangingPunct="1">
        <a:defRPr sz="2835" kern="1200">
          <a:solidFill>
            <a:schemeClr val="tx1"/>
          </a:solidFill>
          <a:latin typeface="+mn-lt"/>
          <a:ea typeface="+mn-ea"/>
          <a:cs typeface="+mn-cs"/>
        </a:defRPr>
      </a:lvl6pPr>
      <a:lvl7pPr marL="4319905" algn="l" defTabSz="1440180" rtl="0" eaLnBrk="1" latinLnBrk="0" hangingPunct="1">
        <a:defRPr sz="2835" kern="1200">
          <a:solidFill>
            <a:schemeClr val="tx1"/>
          </a:solidFill>
          <a:latin typeface="+mn-lt"/>
          <a:ea typeface="+mn-ea"/>
          <a:cs typeface="+mn-cs"/>
        </a:defRPr>
      </a:lvl7pPr>
      <a:lvl8pPr marL="5039995" algn="l" defTabSz="1440180" rtl="0" eaLnBrk="1" latinLnBrk="0" hangingPunct="1">
        <a:defRPr sz="2835" kern="1200">
          <a:solidFill>
            <a:schemeClr val="tx1"/>
          </a:solidFill>
          <a:latin typeface="+mn-lt"/>
          <a:ea typeface="+mn-ea"/>
          <a:cs typeface="+mn-cs"/>
        </a:defRPr>
      </a:lvl8pPr>
      <a:lvl9pPr marL="5760085" algn="l" defTabSz="1440180" rtl="0" eaLnBrk="1" latinLnBrk="0" hangingPunct="1">
        <a:defRPr sz="2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image" Target="../media/image5.png"/><Relationship Id="rId16"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png"/><Relationship Id="rId15" Type="http://schemas.openxmlformats.org/officeDocument/2006/relationships/image" Target="../media/image18.JP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JPG"/><Relationship Id="rId14" Type="http://schemas.openxmlformats.org/officeDocument/2006/relationships/image" Target="../media/image17.JP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6.JPG"/><Relationship Id="rId18" Type="http://schemas.openxmlformats.org/officeDocument/2006/relationships/image" Target="../media/image31.JPG"/><Relationship Id="rId3" Type="http://schemas.openxmlformats.org/officeDocument/2006/relationships/image" Target="../media/image6.png"/><Relationship Id="rId21" Type="http://schemas.openxmlformats.org/officeDocument/2006/relationships/image" Target="../media/image34.png"/><Relationship Id="rId7" Type="http://schemas.openxmlformats.org/officeDocument/2006/relationships/image" Target="../media/image10.jpeg"/><Relationship Id="rId12" Type="http://schemas.openxmlformats.org/officeDocument/2006/relationships/image" Target="../media/image25.JPG"/><Relationship Id="rId17" Type="http://schemas.openxmlformats.org/officeDocument/2006/relationships/image" Target="../media/image30.JPG"/><Relationship Id="rId2" Type="http://schemas.openxmlformats.org/officeDocument/2006/relationships/image" Target="../media/image5.png"/><Relationship Id="rId16" Type="http://schemas.openxmlformats.org/officeDocument/2006/relationships/image" Target="../media/image29.JPG"/><Relationship Id="rId20"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4.JPG"/><Relationship Id="rId5" Type="http://schemas.openxmlformats.org/officeDocument/2006/relationships/image" Target="../media/image8.png"/><Relationship Id="rId15" Type="http://schemas.openxmlformats.org/officeDocument/2006/relationships/image" Target="../media/image28.JPG"/><Relationship Id="rId10" Type="http://schemas.openxmlformats.org/officeDocument/2006/relationships/image" Target="../media/image23.JPG"/><Relationship Id="rId19" Type="http://schemas.openxmlformats.org/officeDocument/2006/relationships/image" Target="../media/image32.JPG"/><Relationship Id="rId4" Type="http://schemas.openxmlformats.org/officeDocument/2006/relationships/image" Target="../media/image7.png"/><Relationship Id="rId9" Type="http://schemas.openxmlformats.org/officeDocument/2006/relationships/image" Target="../media/image22.png"/><Relationship Id="rId14" Type="http://schemas.openxmlformats.org/officeDocument/2006/relationships/image" Target="../media/image27.JP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35.png"/><Relationship Id="rId14" Type="http://schemas.openxmlformats.org/officeDocument/2006/relationships/image" Target="../media/image40.png"/></Relationships>
</file>

<file path=ppt/slides/_rels/slide4.xml.rels><?xml version="1.0" encoding="UTF-8" standalone="yes"?>
<Relationships xmlns="http://schemas.openxmlformats.org/package/2006/relationships"><Relationship Id="rId8" Type="http://schemas.openxmlformats.org/officeDocument/2006/relationships/image" Target="../media/image44.gif"/><Relationship Id="rId3" Type="http://schemas.openxmlformats.org/officeDocument/2006/relationships/image" Target="../media/image42.png"/><Relationship Id="rId7" Type="http://schemas.openxmlformats.org/officeDocument/2006/relationships/image" Target="../media/image43.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jpeg"/><Relationship Id="rId18" Type="http://schemas.openxmlformats.org/officeDocument/2006/relationships/image" Target="../media/image58.jpeg"/><Relationship Id="rId26" Type="http://schemas.openxmlformats.org/officeDocument/2006/relationships/image" Target="../media/image66.png"/><Relationship Id="rId3" Type="http://schemas.openxmlformats.org/officeDocument/2006/relationships/image" Target="../media/image7.png"/><Relationship Id="rId21" Type="http://schemas.openxmlformats.org/officeDocument/2006/relationships/image" Target="../media/image61.jpeg"/><Relationship Id="rId7" Type="http://schemas.openxmlformats.org/officeDocument/2006/relationships/image" Target="../media/image47.jpeg"/><Relationship Id="rId12" Type="http://schemas.openxmlformats.org/officeDocument/2006/relationships/image" Target="../media/image52.jpeg"/><Relationship Id="rId17" Type="http://schemas.openxmlformats.org/officeDocument/2006/relationships/image" Target="../media/image57.jpeg"/><Relationship Id="rId25" Type="http://schemas.openxmlformats.org/officeDocument/2006/relationships/image" Target="../media/image65.jpeg"/><Relationship Id="rId2" Type="http://schemas.openxmlformats.org/officeDocument/2006/relationships/image" Target="../media/image8.png"/><Relationship Id="rId16" Type="http://schemas.openxmlformats.org/officeDocument/2006/relationships/image" Target="../media/image56.jpeg"/><Relationship Id="rId20"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jpeg"/><Relationship Id="rId24" Type="http://schemas.openxmlformats.org/officeDocument/2006/relationships/image" Target="../media/image64.jpeg"/><Relationship Id="rId5" Type="http://schemas.openxmlformats.org/officeDocument/2006/relationships/image" Target="../media/image45.jpg"/><Relationship Id="rId15" Type="http://schemas.openxmlformats.org/officeDocument/2006/relationships/image" Target="../media/image55.jpeg"/><Relationship Id="rId23" Type="http://schemas.openxmlformats.org/officeDocument/2006/relationships/image" Target="../media/image63.jpeg"/><Relationship Id="rId10" Type="http://schemas.openxmlformats.org/officeDocument/2006/relationships/image" Target="../media/image50.jpeg"/><Relationship Id="rId19" Type="http://schemas.openxmlformats.org/officeDocument/2006/relationships/image" Target="../media/image59.jpeg"/><Relationship Id="rId4" Type="http://schemas.openxmlformats.org/officeDocument/2006/relationships/image" Target="../media/image6.png"/><Relationship Id="rId9" Type="http://schemas.openxmlformats.org/officeDocument/2006/relationships/image" Target="../media/image49.jpeg"/><Relationship Id="rId14" Type="http://schemas.openxmlformats.org/officeDocument/2006/relationships/image" Target="../media/image54.jpeg"/><Relationship Id="rId22" Type="http://schemas.openxmlformats.org/officeDocument/2006/relationships/image" Target="../media/image62.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33" name="Rectangle: Rounded Corners 132">
            <a:extLst>
              <a:ext uri="{FF2B5EF4-FFF2-40B4-BE49-F238E27FC236}">
                <a16:creationId xmlns:a16="http://schemas.microsoft.com/office/drawing/2014/main" id="{65813FE5-E0B7-6FE4-C3BF-C06322F4F50A}"/>
              </a:ext>
            </a:extLst>
          </p:cNvPr>
          <p:cNvSpPr/>
          <p:nvPr/>
        </p:nvSpPr>
        <p:spPr>
          <a:xfrm>
            <a:off x="7431111" y="9111419"/>
            <a:ext cx="6581782" cy="53932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973706-5A00-899A-132F-0F1EB227218A}"/>
              </a:ext>
            </a:extLst>
          </p:cNvPr>
          <p:cNvSpPr txBox="1"/>
          <p:nvPr/>
        </p:nvSpPr>
        <p:spPr>
          <a:xfrm>
            <a:off x="1865796" y="156516"/>
            <a:ext cx="9498430" cy="1323439"/>
          </a:xfrm>
          <a:prstGeom prst="rect">
            <a:avLst/>
          </a:prstGeom>
          <a:noFill/>
        </p:spPr>
        <p:txBody>
          <a:bodyPr wrap="square" rtlCol="0">
            <a:spAutoFit/>
          </a:bodyPr>
          <a:lstStyle/>
          <a:p>
            <a:pPr algn="ct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Design and Development of FOODIEBOT</a:t>
            </a:r>
          </a:p>
          <a:p>
            <a:pPr algn="ct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Robot: From Simulation to Design</a:t>
            </a:r>
          </a:p>
        </p:txBody>
      </p:sp>
      <p:grpSp>
        <p:nvGrpSpPr>
          <p:cNvPr id="72" name="Group 71">
            <a:extLst>
              <a:ext uri="{FF2B5EF4-FFF2-40B4-BE49-F238E27FC236}">
                <a16:creationId xmlns:a16="http://schemas.microsoft.com/office/drawing/2014/main" id="{19E5D0AA-0E79-CF03-D1CD-64ABB660428C}"/>
              </a:ext>
            </a:extLst>
          </p:cNvPr>
          <p:cNvGrpSpPr/>
          <p:nvPr/>
        </p:nvGrpSpPr>
        <p:grpSpPr>
          <a:xfrm>
            <a:off x="568489" y="2054373"/>
            <a:ext cx="6599792" cy="5513043"/>
            <a:chOff x="16544964" y="3178892"/>
            <a:chExt cx="7409550" cy="4456118"/>
          </a:xfrm>
        </p:grpSpPr>
        <p:sp>
          <p:nvSpPr>
            <p:cNvPr id="10" name="Rectangle: Rounded Corners 9">
              <a:extLst>
                <a:ext uri="{FF2B5EF4-FFF2-40B4-BE49-F238E27FC236}">
                  <a16:creationId xmlns:a16="http://schemas.microsoft.com/office/drawing/2014/main" id="{99A1884A-2D2F-0CBD-C043-E949815F2724}"/>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2C55CD9-156F-1141-4D45-098229D15FE5}"/>
                </a:ext>
              </a:extLst>
            </p:cNvPr>
            <p:cNvSpPr txBox="1"/>
            <p:nvPr/>
          </p:nvSpPr>
          <p:spPr>
            <a:xfrm>
              <a:off x="18527157" y="3178892"/>
              <a:ext cx="3121191"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438">
                <a:defRPr sz="4000">
                  <a:latin typeface="Impact" panose="020B0806030902050204" pitchFamily="34" charset="0"/>
                </a:defRPr>
              </a:lvl1pPr>
              <a:lvl2pPr marL="742950" indent="-285750" defTabSz="4389438">
                <a:defRPr>
                  <a:latin typeface="Arial" panose="020B0604020202020204" pitchFamily="34" charset="0"/>
                </a:defRPr>
              </a:lvl2pPr>
              <a:lvl3pPr marL="1143000" indent="-228600" defTabSz="4389438">
                <a:defRPr>
                  <a:latin typeface="Arial" panose="020B0604020202020204" pitchFamily="34" charset="0"/>
                </a:defRPr>
              </a:lvl3pPr>
              <a:lvl4pPr marL="1600200" indent="-228600" defTabSz="4389438">
                <a:defRPr>
                  <a:latin typeface="Arial" panose="020B0604020202020204" pitchFamily="34" charset="0"/>
                </a:defRPr>
              </a:lvl4pPr>
              <a:lvl5pPr marL="2057400" indent="-228600" defTabSz="4389438">
                <a:defRPr>
                  <a:latin typeface="Arial" panose="020B0604020202020204" pitchFamily="34" charset="0"/>
                </a:defRPr>
              </a:lvl5pPr>
              <a:lvl6pPr marL="2514600" indent="-228600" defTabSz="4389438" eaLnBrk="0" fontAlgn="base" hangingPunct="0">
                <a:spcBef>
                  <a:spcPct val="0"/>
                </a:spcBef>
                <a:spcAft>
                  <a:spcPct val="0"/>
                </a:spcAft>
                <a:defRPr>
                  <a:latin typeface="Arial" panose="020B0604020202020204" pitchFamily="34" charset="0"/>
                </a:defRPr>
              </a:lvl6pPr>
              <a:lvl7pPr marL="2971800" indent="-228600" defTabSz="4389438" eaLnBrk="0" fontAlgn="base" hangingPunct="0">
                <a:spcBef>
                  <a:spcPct val="0"/>
                </a:spcBef>
                <a:spcAft>
                  <a:spcPct val="0"/>
                </a:spcAft>
                <a:defRPr>
                  <a:latin typeface="Arial" panose="020B0604020202020204" pitchFamily="34" charset="0"/>
                </a:defRPr>
              </a:lvl7pPr>
              <a:lvl8pPr marL="3429000" indent="-228600" defTabSz="4389438" eaLnBrk="0" fontAlgn="base" hangingPunct="0">
                <a:spcBef>
                  <a:spcPct val="0"/>
                </a:spcBef>
                <a:spcAft>
                  <a:spcPct val="0"/>
                </a:spcAft>
                <a:defRPr>
                  <a:latin typeface="Arial" panose="020B0604020202020204" pitchFamily="34" charset="0"/>
                </a:defRPr>
              </a:lvl8pPr>
              <a:lvl9pPr marL="3886200" indent="-228600" defTabSz="4389438"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sp>
          <p:nvSpPr>
            <p:cNvPr id="12" name="TextBox 11">
              <a:extLst>
                <a:ext uri="{FF2B5EF4-FFF2-40B4-BE49-F238E27FC236}">
                  <a16:creationId xmlns:a16="http://schemas.microsoft.com/office/drawing/2014/main" id="{ACF70184-215B-E823-59AB-6B215C5BF223}"/>
                </a:ext>
              </a:extLst>
            </p:cNvPr>
            <p:cNvSpPr txBox="1"/>
            <p:nvPr/>
          </p:nvSpPr>
          <p:spPr>
            <a:xfrm>
              <a:off x="16740609" y="3617303"/>
              <a:ext cx="7037138" cy="3880837"/>
            </a:xfrm>
            <a:prstGeom prst="rect">
              <a:avLst/>
            </a:prstGeom>
            <a:noFill/>
          </p:spPr>
          <p:txBody>
            <a:bodyPr wrap="square" rtlCol="0">
              <a:spAutoFit/>
            </a:bodyPr>
            <a:lstStyle/>
            <a:p>
              <a:pPr algn="just"/>
              <a:r>
                <a:rPr lang="en-US" dirty="0">
                  <a:latin typeface="Times" panose="02020603050405020304" pitchFamily="18" charset="0"/>
                  <a:cs typeface="Times" panose="02020603050405020304" pitchFamily="18" charset="0"/>
                </a:rPr>
                <a:t>FOODIEBOT(shortened name for food delivery robot)</a:t>
              </a:r>
              <a:r>
                <a:rPr lang="en-US" dirty="0"/>
                <a:t> an adaptive service automaton with a wide range of functionalities. The model underwent meticulous scrutiny through detailed simulations using MATLAB software. its operational efficiency navigating through circular, elliptical, spiral, and octagonal trajectories underwent rigorous examination, utilizing optimization methodologies like Beetle Antennae Search (BAS) Algorithm, Particle Swarm Optimization (PSO), Pelican Optimization Algorithm (POA), and Equilibrium Optimizer (EO). Robot benchmarks, validation of simulation accuracy and reliability in extracting PID controller values. In the comprehensive evaluation of the methods and effectiveness of the robotic system, the BAS technique Superior in operational efficiency. This method consistently outperforms its counterparts in runtime. It is primarily due to the precise optimization of the number of particles. Comparative analysis among different types</a:t>
              </a:r>
            </a:p>
            <a:p>
              <a:pPr algn="just"/>
              <a:r>
                <a:rPr lang="en-US" dirty="0"/>
                <a:t>The tracks show some interesting insights</a:t>
              </a:r>
              <a:endParaRPr lang="en-US" dirty="0">
                <a:latin typeface="Times" panose="02020603050405020304" pitchFamily="18" charset="0"/>
                <a:cs typeface="Times" panose="02020603050405020304" pitchFamily="18" charset="0"/>
              </a:endParaRPr>
            </a:p>
          </p:txBody>
        </p:sp>
      </p:gr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33028078-B071-30C9-4418-FE04AE2A70D8}"/>
              </a:ext>
            </a:extLst>
          </p:cNvPr>
          <p:cNvSpPr/>
          <p:nvPr/>
        </p:nvSpPr>
        <p:spPr>
          <a:xfrm>
            <a:off x="542504" y="8799935"/>
            <a:ext cx="6599792" cy="82850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dirty="0">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C9B01ABF-F2D8-AB43-DA3B-038D7F9F5474}"/>
              </a:ext>
            </a:extLst>
          </p:cNvPr>
          <p:cNvSpPr/>
          <p:nvPr/>
        </p:nvSpPr>
        <p:spPr>
          <a:xfrm>
            <a:off x="7459155" y="16199644"/>
            <a:ext cx="6553738" cy="123412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2B065A41-ED7F-D215-6785-55C2FB88C95F}"/>
              </a:ext>
            </a:extLst>
          </p:cNvPr>
          <p:cNvSpPr/>
          <p:nvPr/>
        </p:nvSpPr>
        <p:spPr>
          <a:xfrm>
            <a:off x="516521" y="18778175"/>
            <a:ext cx="6651759" cy="91349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E143FC16-122F-D685-6779-F7A194B40A45}"/>
              </a:ext>
            </a:extLst>
          </p:cNvPr>
          <p:cNvSpPr/>
          <p:nvPr/>
        </p:nvSpPr>
        <p:spPr>
          <a:xfrm>
            <a:off x="516520" y="29091384"/>
            <a:ext cx="8760829"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73" name="Group 72">
            <a:extLst>
              <a:ext uri="{FF2B5EF4-FFF2-40B4-BE49-F238E27FC236}">
                <a16:creationId xmlns:a16="http://schemas.microsoft.com/office/drawing/2014/main" id="{22C8595E-911A-8267-4655-C58752D2A968}"/>
              </a:ext>
            </a:extLst>
          </p:cNvPr>
          <p:cNvGrpSpPr/>
          <p:nvPr/>
        </p:nvGrpSpPr>
        <p:grpSpPr>
          <a:xfrm>
            <a:off x="7472377" y="2925151"/>
            <a:ext cx="6540516" cy="4869497"/>
            <a:chOff x="16544964" y="3196331"/>
            <a:chExt cx="7409550" cy="4438679"/>
          </a:xfrm>
        </p:grpSpPr>
        <p:sp>
          <p:nvSpPr>
            <p:cNvPr id="74" name="Rectangle: Rounded Corners 73">
              <a:extLst>
                <a:ext uri="{FF2B5EF4-FFF2-40B4-BE49-F238E27FC236}">
                  <a16:creationId xmlns:a16="http://schemas.microsoft.com/office/drawing/2014/main" id="{3FD8FED5-6961-9417-C86D-BF7BEB25B689}"/>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6" name="TextBox 75">
              <a:extLst>
                <a:ext uri="{FF2B5EF4-FFF2-40B4-BE49-F238E27FC236}">
                  <a16:creationId xmlns:a16="http://schemas.microsoft.com/office/drawing/2014/main" id="{7BC8098A-3A22-6BA8-A2F5-C567D21F933A}"/>
                </a:ext>
              </a:extLst>
            </p:cNvPr>
            <p:cNvSpPr txBox="1"/>
            <p:nvPr/>
          </p:nvSpPr>
          <p:spPr>
            <a:xfrm>
              <a:off x="16947623" y="3508661"/>
              <a:ext cx="6604232" cy="361905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Service robots are being increasingly deployed to perform useful tasks in various settings, from healthcare to logistics. They can improve efficiency and convenience by alleviating human workloads, especially in challenging industries. The adoption of service robots has increased by 9.1% since 2022, with high acceptance levels. Service robots are being used for a wide range of tasks in hospitals, from basic cleaning to advanced surgical systems. The COVID-19 pandemic has also created new opportunities for service robots to minimize virus transmission by taking on tasks that require direct human contact. Research is ongoing to improve service robots' capabilities in daily home tasks, such as organizing groceries and rearranging household items, with a focus on enhancing manipulation and adaptability.</a:t>
              </a:r>
            </a:p>
          </p:txBody>
        </p:sp>
      </p:grpSp>
      <p:sp>
        <p:nvSpPr>
          <p:cNvPr id="127" name="Text Box 131">
            <a:extLst>
              <a:ext uri="{FF2B5EF4-FFF2-40B4-BE49-F238E27FC236}">
                <a16:creationId xmlns:a16="http://schemas.microsoft.com/office/drawing/2014/main" id="{E7FAA010-E2E7-DC5E-9C58-EA9E67366A93}"/>
              </a:ext>
            </a:extLst>
          </p:cNvPr>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METHODS AND MATERIALS</a:t>
            </a:r>
          </a:p>
        </p:txBody>
      </p:sp>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9361867" y="15071245"/>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CONCLUSIONS</a:t>
            </a: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9642967" y="28656846"/>
            <a:ext cx="1880979" cy="2080281"/>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1483116D-5B03-EB63-41CE-63A923BE61FE}"/>
              </a:ext>
            </a:extLst>
          </p:cNvPr>
          <p:cNvSpPr txBox="1"/>
          <p:nvPr/>
        </p:nvSpPr>
        <p:spPr>
          <a:xfrm>
            <a:off x="11698263" y="28718886"/>
            <a:ext cx="217487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p>
        </p:txBody>
      </p:sp>
      <p:grpSp>
        <p:nvGrpSpPr>
          <p:cNvPr id="158" name="Group 157">
            <a:extLst>
              <a:ext uri="{FF2B5EF4-FFF2-40B4-BE49-F238E27FC236}">
                <a16:creationId xmlns:a16="http://schemas.microsoft.com/office/drawing/2014/main" id="{60D7C56A-BDC3-3C21-9B97-209B31D2BD68}"/>
              </a:ext>
            </a:extLst>
          </p:cNvPr>
          <p:cNvGrpSpPr/>
          <p:nvPr/>
        </p:nvGrpSpPr>
        <p:grpSpPr>
          <a:xfrm>
            <a:off x="7991149" y="1558413"/>
            <a:ext cx="4853625" cy="1271966"/>
            <a:chOff x="4268685" y="1767491"/>
            <a:chExt cx="4853625" cy="1271966"/>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40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53B2FC8E-5BEF-53B3-2367-5C59EF884FED}"/>
              </a:ext>
            </a:extLst>
          </p:cNvPr>
          <p:cNvGrpSpPr/>
          <p:nvPr/>
        </p:nvGrpSpPr>
        <p:grpSpPr>
          <a:xfrm>
            <a:off x="8356734" y="7863205"/>
            <a:ext cx="3341529" cy="1159122"/>
            <a:chOff x="4372946" y="13378675"/>
            <a:chExt cx="3341529" cy="1159122"/>
          </a:xfrm>
        </p:grpSpPr>
        <p:sp>
          <p:nvSpPr>
            <p:cNvPr id="162" name="Text Box 135">
              <a:extLst>
                <a:ext uri="{FF2B5EF4-FFF2-40B4-BE49-F238E27FC236}">
                  <a16:creationId xmlns:a16="http://schemas.microsoft.com/office/drawing/2014/main" id="{629E2ED5-B0A5-2618-27F9-F9EA3F4AA583}"/>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63" name="Picture 16" descr="results&quot; Icon - Download for free ...">
              <a:extLst>
                <a:ext uri="{FF2B5EF4-FFF2-40B4-BE49-F238E27FC236}">
                  <a16:creationId xmlns:a16="http://schemas.microsoft.com/office/drawing/2014/main" id="{D144E107-7B0E-594A-181F-F3549E65764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756873A1-6236-4079-599E-E0883DEE94AA}"/>
              </a:ext>
            </a:extLst>
          </p:cNvPr>
          <p:cNvGrpSpPr/>
          <p:nvPr/>
        </p:nvGrpSpPr>
        <p:grpSpPr>
          <a:xfrm>
            <a:off x="1075011" y="7456191"/>
            <a:ext cx="4863832" cy="1415475"/>
            <a:chOff x="3704651" y="20292318"/>
            <a:chExt cx="4863832" cy="1415475"/>
          </a:xfrm>
        </p:grpSpPr>
        <p:sp>
          <p:nvSpPr>
            <p:cNvPr id="165" name="Text Box 134">
              <a:extLst>
                <a:ext uri="{FF2B5EF4-FFF2-40B4-BE49-F238E27FC236}">
                  <a16:creationId xmlns:a16="http://schemas.microsoft.com/office/drawing/2014/main" id="{04FCB703-B72D-70C1-4BCB-AF7B3D04EAAE}"/>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DISCUSSION</a:t>
              </a:r>
            </a:p>
          </p:txBody>
        </p:sp>
        <p:pic>
          <p:nvPicPr>
            <p:cNvPr id="166" name="Picture 14" descr="Discussion Icon Graphic by rudezstudio ...">
              <a:extLst>
                <a:ext uri="{FF2B5EF4-FFF2-40B4-BE49-F238E27FC236}">
                  <a16:creationId xmlns:a16="http://schemas.microsoft.com/office/drawing/2014/main" id="{E2777116-8B4F-5B05-22C3-4B920FB9E9A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Methods Icons - Free SVG &amp; PNG Methods Images - Noun Project">
            <a:extLst>
              <a:ext uri="{FF2B5EF4-FFF2-40B4-BE49-F238E27FC236}">
                <a16:creationId xmlns:a16="http://schemas.microsoft.com/office/drawing/2014/main" id="{724DB334-794B-3742-D855-152989562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8662040" y="14633481"/>
            <a:ext cx="1234943" cy="148770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8"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sp>
        <p:nvSpPr>
          <p:cNvPr id="168" name="Rectangle 167">
            <a:extLst>
              <a:ext uri="{FF2B5EF4-FFF2-40B4-BE49-F238E27FC236}">
                <a16:creationId xmlns:a16="http://schemas.microsoft.com/office/drawing/2014/main" id="{2B3D506E-153E-3C44-B023-8013A9133750}"/>
              </a:ext>
            </a:extLst>
          </p:cNvPr>
          <p:cNvSpPr/>
          <p:nvPr/>
        </p:nvSpPr>
        <p:spPr>
          <a:xfrm>
            <a:off x="12992756" y="30853070"/>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endParaRPr lang="en-AS" sz="4000" dirty="0"/>
          </a:p>
        </p:txBody>
      </p:sp>
      <p:pic>
        <p:nvPicPr>
          <p:cNvPr id="14" name="Picture 13">
            <a:extLst>
              <a:ext uri="{FF2B5EF4-FFF2-40B4-BE49-F238E27FC236}">
                <a16:creationId xmlns:a16="http://schemas.microsoft.com/office/drawing/2014/main" id="{0681A535-85A6-4D06-BB7F-692A1FB6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83714" y="9022327"/>
            <a:ext cx="4467727" cy="1557556"/>
          </a:xfrm>
          <a:prstGeom prst="rect">
            <a:avLst/>
          </a:prstGeom>
        </p:spPr>
      </p:pic>
      <p:pic>
        <p:nvPicPr>
          <p:cNvPr id="17" name="Picture 16">
            <a:extLst>
              <a:ext uri="{FF2B5EF4-FFF2-40B4-BE49-F238E27FC236}">
                <a16:creationId xmlns:a16="http://schemas.microsoft.com/office/drawing/2014/main" id="{4533695E-4EBC-446A-A1DC-85D48F1D527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325" t="11239" b="5531"/>
          <a:stretch/>
        </p:blipFill>
        <p:spPr>
          <a:xfrm>
            <a:off x="1323014" y="10632531"/>
            <a:ext cx="4697643" cy="1212895"/>
          </a:xfrm>
          <a:prstGeom prst="rect">
            <a:avLst/>
          </a:prstGeom>
        </p:spPr>
      </p:pic>
      <p:sp>
        <p:nvSpPr>
          <p:cNvPr id="18" name="Rectangle 17">
            <a:extLst>
              <a:ext uri="{FF2B5EF4-FFF2-40B4-BE49-F238E27FC236}">
                <a16:creationId xmlns:a16="http://schemas.microsoft.com/office/drawing/2014/main" id="{E0F8C6EB-0B4C-4950-9438-CD0F6E0A9877}"/>
              </a:ext>
            </a:extLst>
          </p:cNvPr>
          <p:cNvSpPr/>
          <p:nvPr/>
        </p:nvSpPr>
        <p:spPr>
          <a:xfrm>
            <a:off x="835197" y="11873416"/>
            <a:ext cx="6175635" cy="3139321"/>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FOODIEBOT</a:t>
            </a:r>
            <a:r>
              <a:rPr lang="en-US" dirty="0">
                <a:latin typeface="Times New Roman" panose="02020603050405020304" pitchFamily="18" charset="0"/>
                <a:cs typeface="Times New Roman" panose="02020603050405020304" pitchFamily="18" charset="0"/>
              </a:rPr>
              <a:t> robot is a comprehensive system comprising both hardware (combination of various sensors) and software (Mobile APP, and the Web Application) components working in harmony to execute a diverse range of tasks. Among these tasks, a pivotal one involves navigating and following predefined paths, placing food orders, identifying individuals at the ordering counter, delivering food or packages to recognized recipients, etc. </a:t>
            </a:r>
          </a:p>
          <a:p>
            <a:pPr algn="just"/>
            <a:r>
              <a:rPr lang="en-US" b="1" dirty="0">
                <a:latin typeface="Times New Roman" panose="02020603050405020304" pitchFamily="18" charset="0"/>
                <a:cs typeface="Times New Roman" panose="02020603050405020304" pitchFamily="18" charset="0"/>
              </a:rPr>
              <a:t>THE MOBILE APPLICATION </a:t>
            </a:r>
            <a:r>
              <a:rPr lang="en-US" dirty="0">
                <a:latin typeface="Times New Roman" panose="02020603050405020304" pitchFamily="18" charset="0"/>
                <a:cs typeface="Times New Roman" panose="02020603050405020304" pitchFamily="18" charset="0"/>
              </a:rPr>
              <a:t>The ‘FOODIEBOT Robot’ is a mobile application designed for ordering foods and controlling a robot arm in a manual setting. The app par Developed using MIT app-inventor</a:t>
            </a:r>
          </a:p>
        </p:txBody>
      </p:sp>
      <p:pic>
        <p:nvPicPr>
          <p:cNvPr id="20" name="Picture 19">
            <a:extLst>
              <a:ext uri="{FF2B5EF4-FFF2-40B4-BE49-F238E27FC236}">
                <a16:creationId xmlns:a16="http://schemas.microsoft.com/office/drawing/2014/main" id="{040544F8-6B46-4134-B56A-07B16FD1D505}"/>
              </a:ext>
            </a:extLst>
          </p:cNvPr>
          <p:cNvPicPr>
            <a:picLocks noChangeAspect="1"/>
          </p:cNvPicPr>
          <p:nvPr/>
        </p:nvPicPr>
        <p:blipFill rotWithShape="1">
          <a:blip r:embed="rId11">
            <a:extLst>
              <a:ext uri="{28A0092B-C50C-407E-A947-70E740481C1C}">
                <a14:useLocalDpi xmlns:a14="http://schemas.microsoft.com/office/drawing/2010/main" val="0"/>
              </a:ext>
            </a:extLst>
          </a:blip>
          <a:srcRect t="6133"/>
          <a:stretch/>
        </p:blipFill>
        <p:spPr>
          <a:xfrm>
            <a:off x="1181522" y="15085363"/>
            <a:ext cx="5220288" cy="1826172"/>
          </a:xfrm>
          <a:prstGeom prst="rect">
            <a:avLst/>
          </a:prstGeom>
        </p:spPr>
      </p:pic>
      <p:sp>
        <p:nvSpPr>
          <p:cNvPr id="21" name="Rectangle 20">
            <a:extLst>
              <a:ext uri="{FF2B5EF4-FFF2-40B4-BE49-F238E27FC236}">
                <a16:creationId xmlns:a16="http://schemas.microsoft.com/office/drawing/2014/main" id="{6FB1FEDA-4994-4567-A2AB-72C16D43C757}"/>
              </a:ext>
            </a:extLst>
          </p:cNvPr>
          <p:cNvSpPr/>
          <p:nvPr/>
        </p:nvSpPr>
        <p:spPr>
          <a:xfrm>
            <a:off x="938964" y="19041400"/>
            <a:ext cx="5806871" cy="2862322"/>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 The researchers used various optimization algorithms such as Beetle Antennae Search (BAS), Particle Swarm Optimization (PSO), Pelican Optimization Algorithm (POA), and Equilibrium Optimizer (EO) to optimize the PID controller coefficients for the FOODIEBOT robot.</a:t>
            </a:r>
          </a:p>
          <a:p>
            <a:pPr algn="just"/>
            <a:r>
              <a:rPr lang="en-US" dirty="0">
                <a:latin typeface="Times New Roman" panose="02020603050405020304" pitchFamily="18" charset="0"/>
                <a:cs typeface="Times New Roman" panose="02020603050405020304" pitchFamily="18" charset="0"/>
              </a:rPr>
              <a:t>- They conducted detailed simulations in MATLAB to study the performance of the robot in navigating through different trajectories (circular, elliptical, spiral, and octagonal).</a:t>
            </a:r>
          </a:p>
          <a:p>
            <a:pPr algn="just"/>
            <a:r>
              <a:rPr lang="en-US" dirty="0">
                <a:latin typeface="Times New Roman" panose="02020603050405020304" pitchFamily="18" charset="0"/>
                <a:cs typeface="Times New Roman" panose="02020603050405020304" pitchFamily="18" charset="0"/>
              </a:rPr>
              <a:t>- The operational efficiency of the robot was examined under these optimization techniques.</a:t>
            </a:r>
          </a:p>
        </p:txBody>
      </p:sp>
      <p:pic>
        <p:nvPicPr>
          <p:cNvPr id="24" name="Picture 23">
            <a:extLst>
              <a:ext uri="{FF2B5EF4-FFF2-40B4-BE49-F238E27FC236}">
                <a16:creationId xmlns:a16="http://schemas.microsoft.com/office/drawing/2014/main" id="{0F8E672D-EFA1-406E-BD17-E1665809F7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3318" y="24249555"/>
            <a:ext cx="1385230" cy="3172744"/>
          </a:xfrm>
          <a:prstGeom prst="rect">
            <a:avLst/>
          </a:prstGeom>
        </p:spPr>
      </p:pic>
      <p:sp>
        <p:nvSpPr>
          <p:cNvPr id="29" name="Rectangle 28">
            <a:extLst>
              <a:ext uri="{FF2B5EF4-FFF2-40B4-BE49-F238E27FC236}">
                <a16:creationId xmlns:a16="http://schemas.microsoft.com/office/drawing/2014/main" id="{986BB4E7-4C05-44AC-8E8C-D23567A030C4}"/>
              </a:ext>
            </a:extLst>
          </p:cNvPr>
          <p:cNvSpPr/>
          <p:nvPr/>
        </p:nvSpPr>
        <p:spPr>
          <a:xfrm>
            <a:off x="7705997" y="9493232"/>
            <a:ext cx="6082957" cy="1754326"/>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 The BAS technique consistently outperformed the other optimization methods in terms of execution time, primarily due to its efficient optimization of particle count.</a:t>
            </a:r>
          </a:p>
          <a:p>
            <a:pPr algn="just"/>
            <a:r>
              <a:rPr lang="en-US" dirty="0">
                <a:latin typeface="Times New Roman" panose="02020603050405020304" pitchFamily="18" charset="0"/>
                <a:cs typeface="Times New Roman" panose="02020603050405020304" pitchFamily="18" charset="0"/>
              </a:rPr>
              <a:t>- The EO approach showed outstanding accuracy in Path 1, while the POA method achieved optimal precision in Path 3.</a:t>
            </a:r>
          </a:p>
          <a:p>
            <a:pPr marL="285750" indent="-285750" algn="just">
              <a:buFontTx/>
              <a:buChar char="-"/>
            </a:pPr>
            <a:r>
              <a:rPr lang="en-US" dirty="0">
                <a:latin typeface="Times New Roman" panose="02020603050405020304" pitchFamily="18" charset="0"/>
                <a:cs typeface="Times New Roman" panose="02020603050405020304" pitchFamily="18" charset="0"/>
              </a:rPr>
              <a:t>The BAS technique demonstrated unparalleled accuracy in</a:t>
            </a:r>
          </a:p>
        </p:txBody>
      </p:sp>
      <p:pic>
        <p:nvPicPr>
          <p:cNvPr id="31" name="Picture 30">
            <a:extLst>
              <a:ext uri="{FF2B5EF4-FFF2-40B4-BE49-F238E27FC236}">
                <a16:creationId xmlns:a16="http://schemas.microsoft.com/office/drawing/2014/main" id="{67067A8B-1357-42AD-A4BA-E766BF1EE758}"/>
              </a:ext>
            </a:extLst>
          </p:cNvPr>
          <p:cNvPicPr>
            <a:picLocks noChangeAspect="1"/>
          </p:cNvPicPr>
          <p:nvPr/>
        </p:nvPicPr>
        <p:blipFill rotWithShape="1">
          <a:blip r:embed="rId13">
            <a:extLst>
              <a:ext uri="{28A0092B-C50C-407E-A947-70E740481C1C}">
                <a14:useLocalDpi xmlns:a14="http://schemas.microsoft.com/office/drawing/2010/main" val="0"/>
              </a:ext>
            </a:extLst>
          </a:blip>
          <a:srcRect t="13435"/>
          <a:stretch/>
        </p:blipFill>
        <p:spPr>
          <a:xfrm>
            <a:off x="664175" y="21898266"/>
            <a:ext cx="6408420" cy="2196557"/>
          </a:xfrm>
          <a:prstGeom prst="rect">
            <a:avLst/>
          </a:prstGeom>
        </p:spPr>
      </p:pic>
      <p:pic>
        <p:nvPicPr>
          <p:cNvPr id="33" name="Picture 32">
            <a:extLst>
              <a:ext uri="{FF2B5EF4-FFF2-40B4-BE49-F238E27FC236}">
                <a16:creationId xmlns:a16="http://schemas.microsoft.com/office/drawing/2014/main" id="{6907DA67-1964-4346-99C8-92D6AA7F2D1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26977" y="24152478"/>
            <a:ext cx="1194492" cy="3446963"/>
          </a:xfrm>
          <a:prstGeom prst="rect">
            <a:avLst/>
          </a:prstGeom>
        </p:spPr>
      </p:pic>
      <p:pic>
        <p:nvPicPr>
          <p:cNvPr id="36" name="Picture 35">
            <a:extLst>
              <a:ext uri="{FF2B5EF4-FFF2-40B4-BE49-F238E27FC236}">
                <a16:creationId xmlns:a16="http://schemas.microsoft.com/office/drawing/2014/main" id="{5E0A7EAE-9BD8-4793-B494-BCDE982ECDBB}"/>
              </a:ext>
            </a:extLst>
          </p:cNvPr>
          <p:cNvPicPr>
            <a:picLocks noChangeAspect="1"/>
          </p:cNvPicPr>
          <p:nvPr/>
        </p:nvPicPr>
        <p:blipFill rotWithShape="1">
          <a:blip r:embed="rId15">
            <a:extLst>
              <a:ext uri="{28A0092B-C50C-407E-A947-70E740481C1C}">
                <a14:useLocalDpi xmlns:a14="http://schemas.microsoft.com/office/drawing/2010/main" val="0"/>
              </a:ext>
            </a:extLst>
          </a:blip>
          <a:srcRect b="3380"/>
          <a:stretch/>
        </p:blipFill>
        <p:spPr>
          <a:xfrm>
            <a:off x="3748210" y="24172647"/>
            <a:ext cx="1312181" cy="3643936"/>
          </a:xfrm>
          <a:prstGeom prst="rect">
            <a:avLst/>
          </a:prstGeom>
        </p:spPr>
      </p:pic>
      <p:pic>
        <p:nvPicPr>
          <p:cNvPr id="38" name="Picture 37">
            <a:extLst>
              <a:ext uri="{FF2B5EF4-FFF2-40B4-BE49-F238E27FC236}">
                <a16:creationId xmlns:a16="http://schemas.microsoft.com/office/drawing/2014/main" id="{4B9A35E4-7C16-4418-B8A9-F2E181F573E0}"/>
              </a:ext>
            </a:extLst>
          </p:cNvPr>
          <p:cNvPicPr>
            <a:picLocks noChangeAspect="1"/>
          </p:cNvPicPr>
          <p:nvPr/>
        </p:nvPicPr>
        <p:blipFill rotWithShape="1">
          <a:blip r:embed="rId16">
            <a:extLst>
              <a:ext uri="{28A0092B-C50C-407E-A947-70E740481C1C}">
                <a14:useLocalDpi xmlns:a14="http://schemas.microsoft.com/office/drawing/2010/main" val="0"/>
              </a:ext>
            </a:extLst>
          </a:blip>
          <a:srcRect r="11603"/>
          <a:stretch/>
        </p:blipFill>
        <p:spPr>
          <a:xfrm>
            <a:off x="5114146" y="24132365"/>
            <a:ext cx="1138636" cy="3724500"/>
          </a:xfrm>
          <a:prstGeom prst="rect">
            <a:avLst/>
          </a:prstGeom>
        </p:spPr>
      </p:pic>
      <p:pic>
        <p:nvPicPr>
          <p:cNvPr id="40" name="Picture 39">
            <a:extLst>
              <a:ext uri="{FF2B5EF4-FFF2-40B4-BE49-F238E27FC236}">
                <a16:creationId xmlns:a16="http://schemas.microsoft.com/office/drawing/2014/main" id="{31944A4C-F64E-4E7B-80CB-2328E53F9BB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89682" y="23642095"/>
            <a:ext cx="5948390" cy="4214769"/>
          </a:xfrm>
          <a:prstGeom prst="rect">
            <a:avLst/>
          </a:prstGeom>
        </p:spPr>
      </p:pic>
      <p:sp>
        <p:nvSpPr>
          <p:cNvPr id="42" name="Rectangle 41">
            <a:extLst>
              <a:ext uri="{FF2B5EF4-FFF2-40B4-BE49-F238E27FC236}">
                <a16:creationId xmlns:a16="http://schemas.microsoft.com/office/drawing/2014/main" id="{F3F61D9F-72B6-45E4-AA80-BA673F5ADD95}"/>
              </a:ext>
            </a:extLst>
          </p:cNvPr>
          <p:cNvSpPr/>
          <p:nvPr/>
        </p:nvSpPr>
        <p:spPr>
          <a:xfrm>
            <a:off x="7652265" y="11189170"/>
            <a:ext cx="3419203" cy="1754326"/>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Path 4.</a:t>
            </a:r>
          </a:p>
          <a:p>
            <a:r>
              <a:rPr lang="en-US" dirty="0">
                <a:latin typeface="Times New Roman" panose="02020603050405020304" pitchFamily="18" charset="0"/>
                <a:cs typeface="Times New Roman" panose="02020603050405020304" pitchFamily="18" charset="0"/>
              </a:rPr>
              <a:t>- In terms of maximum velocity, the PSO method excelled in Paths 1, 3, and 4, achieving the highest speeds, while Path 2 saw the peak velocity with the POA method.</a:t>
            </a:r>
          </a:p>
        </p:txBody>
      </p:sp>
      <p:sp>
        <p:nvSpPr>
          <p:cNvPr id="45" name="Rectangle 44">
            <a:extLst>
              <a:ext uri="{FF2B5EF4-FFF2-40B4-BE49-F238E27FC236}">
                <a16:creationId xmlns:a16="http://schemas.microsoft.com/office/drawing/2014/main" id="{C0CF1F3D-A186-449E-98A9-4287EEFC50C7}"/>
              </a:ext>
            </a:extLst>
          </p:cNvPr>
          <p:cNvSpPr/>
          <p:nvPr/>
        </p:nvSpPr>
        <p:spPr>
          <a:xfrm>
            <a:off x="7705997" y="16687790"/>
            <a:ext cx="5951463" cy="6740307"/>
          </a:xfrm>
          <a:prstGeom prst="rect">
            <a:avLst/>
          </a:prstGeom>
        </p:spPr>
        <p:txBody>
          <a:bodyPr wrap="square">
            <a:spAutoFit/>
          </a:bodyPr>
          <a:lstStyle/>
          <a:p>
            <a:pPr algn="just"/>
            <a:r>
              <a:rPr lang="en-US" dirty="0"/>
              <a:t>The final demonstration test successfully implemented the acquired PID values within the robot's logic, enabling it to adeptly track the predefined path for its delivery mission. The controlled testbed scenario provided a systematic and replicable environment for observations and assessments. The robot's operations involved following a predefined path using magnetic strips, detecting obstacles, and identifying the user through a color code and face recognition. The integration of various sensors and systems, such as the Pixy camera, ultrasonic sensors, and voice performance, enhanced the robot's capabilities and safety features. The designed FOODIT robot model offers distinctive features, including economical pricing, the ability to transport four dishes, and seamless integration with multiple platforms. The simulation results demonstrated that the choice of optimization method significantly impacted the accuracy and speed of the robot's performance across different paths. Among the optimization methods, the highest accuracy with an R-value of 0.99995 was achieved for the third path using the POA method, while the BAS method recorded the highest accuracy of R = 0.999988 for the first path. The BAS method generally exhibited the shortest execution time, while the maximum speed varied among the optimization techniques depending on the specific path.</a:t>
            </a:r>
          </a:p>
        </p:txBody>
      </p:sp>
      <p:pic>
        <p:nvPicPr>
          <p:cNvPr id="48" name="Picture 47">
            <a:extLst>
              <a:ext uri="{FF2B5EF4-FFF2-40B4-BE49-F238E27FC236}">
                <a16:creationId xmlns:a16="http://schemas.microsoft.com/office/drawing/2014/main" id="{85CFFB40-765A-4033-A052-B7D956CF8645}"/>
              </a:ext>
            </a:extLst>
          </p:cNvPr>
          <p:cNvPicPr>
            <a:picLocks noChangeAspect="1"/>
          </p:cNvPicPr>
          <p:nvPr/>
        </p:nvPicPr>
        <p:blipFill rotWithShape="1">
          <a:blip r:embed="rId18">
            <a:extLst>
              <a:ext uri="{28A0092B-C50C-407E-A947-70E740481C1C}">
                <a14:useLocalDpi xmlns:a14="http://schemas.microsoft.com/office/drawing/2010/main" val="0"/>
              </a:ext>
            </a:extLst>
          </a:blip>
          <a:srcRect t="25253" r="3262"/>
          <a:stretch/>
        </p:blipFill>
        <p:spPr>
          <a:xfrm>
            <a:off x="10863877" y="11247558"/>
            <a:ext cx="3065483" cy="2581055"/>
          </a:xfrm>
          <a:prstGeom prst="rect">
            <a:avLst/>
          </a:prstGeom>
        </p:spPr>
      </p:pic>
      <p:pic>
        <p:nvPicPr>
          <p:cNvPr id="51" name="Picture 50">
            <a:extLst>
              <a:ext uri="{FF2B5EF4-FFF2-40B4-BE49-F238E27FC236}">
                <a16:creationId xmlns:a16="http://schemas.microsoft.com/office/drawing/2014/main" id="{439F1EB6-B0A9-4D7C-9999-19348520A0AA}"/>
              </a:ext>
            </a:extLst>
          </p:cNvPr>
          <p:cNvPicPr>
            <a:picLocks noChangeAspect="1"/>
          </p:cNvPicPr>
          <p:nvPr/>
        </p:nvPicPr>
        <p:blipFill rotWithShape="1">
          <a:blip r:embed="rId18">
            <a:extLst>
              <a:ext uri="{28A0092B-C50C-407E-A947-70E740481C1C}">
                <a14:useLocalDpi xmlns:a14="http://schemas.microsoft.com/office/drawing/2010/main" val="0"/>
              </a:ext>
            </a:extLst>
          </a:blip>
          <a:srcRect l="5273" t="2606" r="6002" b="74496"/>
          <a:stretch/>
        </p:blipFill>
        <p:spPr>
          <a:xfrm>
            <a:off x="7568054" y="12984795"/>
            <a:ext cx="3418590" cy="1021801"/>
          </a:xfrm>
          <a:prstGeom prst="rect">
            <a:avLst/>
          </a:prstGeom>
        </p:spPr>
      </p:pic>
    </p:spTree>
    <p:extLst>
      <p:ext uri="{BB962C8B-B14F-4D97-AF65-F5344CB8AC3E}">
        <p14:creationId xmlns:p14="http://schemas.microsoft.com/office/powerpoint/2010/main" val="2352617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33" name="Rectangle: Rounded Corners 132">
            <a:extLst>
              <a:ext uri="{FF2B5EF4-FFF2-40B4-BE49-F238E27FC236}">
                <a16:creationId xmlns:a16="http://schemas.microsoft.com/office/drawing/2014/main" id="{65813FE5-E0B7-6FE4-C3BF-C06322F4F50A}"/>
              </a:ext>
            </a:extLst>
          </p:cNvPr>
          <p:cNvSpPr/>
          <p:nvPr/>
        </p:nvSpPr>
        <p:spPr>
          <a:xfrm>
            <a:off x="7431111" y="9111418"/>
            <a:ext cx="6581782" cy="788451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72" name="Group 71">
            <a:extLst>
              <a:ext uri="{FF2B5EF4-FFF2-40B4-BE49-F238E27FC236}">
                <a16:creationId xmlns:a16="http://schemas.microsoft.com/office/drawing/2014/main" id="{19E5D0AA-0E79-CF03-D1CD-64ABB660428C}"/>
              </a:ext>
            </a:extLst>
          </p:cNvPr>
          <p:cNvGrpSpPr/>
          <p:nvPr/>
        </p:nvGrpSpPr>
        <p:grpSpPr>
          <a:xfrm>
            <a:off x="568489" y="2054373"/>
            <a:ext cx="6599792" cy="5513043"/>
            <a:chOff x="16544964" y="3178892"/>
            <a:chExt cx="7409550" cy="4456118"/>
          </a:xfrm>
        </p:grpSpPr>
        <p:sp>
          <p:nvSpPr>
            <p:cNvPr id="10" name="Rectangle: Rounded Corners 9">
              <a:extLst>
                <a:ext uri="{FF2B5EF4-FFF2-40B4-BE49-F238E27FC236}">
                  <a16:creationId xmlns:a16="http://schemas.microsoft.com/office/drawing/2014/main" id="{99A1884A-2D2F-0CBD-C043-E949815F2724}"/>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2C55CD9-156F-1141-4D45-098229D15FE5}"/>
                </a:ext>
              </a:extLst>
            </p:cNvPr>
            <p:cNvSpPr txBox="1"/>
            <p:nvPr/>
          </p:nvSpPr>
          <p:spPr>
            <a:xfrm>
              <a:off x="18527157" y="3178892"/>
              <a:ext cx="3121191"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438">
                <a:defRPr sz="4000">
                  <a:latin typeface="Impact" panose="020B0806030902050204" pitchFamily="34" charset="0"/>
                </a:defRPr>
              </a:lvl1pPr>
              <a:lvl2pPr marL="742950" indent="-285750" defTabSz="4389438">
                <a:defRPr>
                  <a:latin typeface="Arial" panose="020B0604020202020204" pitchFamily="34" charset="0"/>
                </a:defRPr>
              </a:lvl2pPr>
              <a:lvl3pPr marL="1143000" indent="-228600" defTabSz="4389438">
                <a:defRPr>
                  <a:latin typeface="Arial" panose="020B0604020202020204" pitchFamily="34" charset="0"/>
                </a:defRPr>
              </a:lvl3pPr>
              <a:lvl4pPr marL="1600200" indent="-228600" defTabSz="4389438">
                <a:defRPr>
                  <a:latin typeface="Arial" panose="020B0604020202020204" pitchFamily="34" charset="0"/>
                </a:defRPr>
              </a:lvl4pPr>
              <a:lvl5pPr marL="2057400" indent="-228600" defTabSz="4389438">
                <a:defRPr>
                  <a:latin typeface="Arial" panose="020B0604020202020204" pitchFamily="34" charset="0"/>
                </a:defRPr>
              </a:lvl5pPr>
              <a:lvl6pPr marL="2514600" indent="-228600" defTabSz="4389438" eaLnBrk="0" fontAlgn="base" hangingPunct="0">
                <a:spcBef>
                  <a:spcPct val="0"/>
                </a:spcBef>
                <a:spcAft>
                  <a:spcPct val="0"/>
                </a:spcAft>
                <a:defRPr>
                  <a:latin typeface="Arial" panose="020B0604020202020204" pitchFamily="34" charset="0"/>
                </a:defRPr>
              </a:lvl6pPr>
              <a:lvl7pPr marL="2971800" indent="-228600" defTabSz="4389438" eaLnBrk="0" fontAlgn="base" hangingPunct="0">
                <a:spcBef>
                  <a:spcPct val="0"/>
                </a:spcBef>
                <a:spcAft>
                  <a:spcPct val="0"/>
                </a:spcAft>
                <a:defRPr>
                  <a:latin typeface="Arial" panose="020B0604020202020204" pitchFamily="34" charset="0"/>
                </a:defRPr>
              </a:lvl7pPr>
              <a:lvl8pPr marL="3429000" indent="-228600" defTabSz="4389438" eaLnBrk="0" fontAlgn="base" hangingPunct="0">
                <a:spcBef>
                  <a:spcPct val="0"/>
                </a:spcBef>
                <a:spcAft>
                  <a:spcPct val="0"/>
                </a:spcAft>
                <a:defRPr>
                  <a:latin typeface="Arial" panose="020B0604020202020204" pitchFamily="34" charset="0"/>
                </a:defRPr>
              </a:lvl8pPr>
              <a:lvl9pPr marL="3886200" indent="-228600" defTabSz="4389438"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sp>
          <p:nvSpPr>
            <p:cNvPr id="12" name="TextBox 11">
              <a:extLst>
                <a:ext uri="{FF2B5EF4-FFF2-40B4-BE49-F238E27FC236}">
                  <a16:creationId xmlns:a16="http://schemas.microsoft.com/office/drawing/2014/main" id="{ACF70184-215B-E823-59AB-6B215C5BF223}"/>
                </a:ext>
              </a:extLst>
            </p:cNvPr>
            <p:cNvSpPr txBox="1"/>
            <p:nvPr/>
          </p:nvSpPr>
          <p:spPr>
            <a:xfrm>
              <a:off x="16740609" y="3617303"/>
              <a:ext cx="7037138" cy="298526"/>
            </a:xfrm>
            <a:prstGeom prst="rect">
              <a:avLst/>
            </a:prstGeom>
            <a:noFill/>
          </p:spPr>
          <p:txBody>
            <a:bodyPr wrap="square" rtlCol="0">
              <a:spAutoFit/>
            </a:bodyPr>
            <a:lstStyle/>
            <a:p>
              <a:pPr algn="just"/>
              <a:endParaRPr lang="en-US" dirty="0">
                <a:latin typeface="Times" panose="02020603050405020304" pitchFamily="18" charset="0"/>
                <a:cs typeface="Times" panose="02020603050405020304" pitchFamily="18" charset="0"/>
              </a:endParaRPr>
            </a:p>
          </p:txBody>
        </p:sp>
      </p:gr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33028078-B071-30C9-4418-FE04AE2A70D8}"/>
              </a:ext>
            </a:extLst>
          </p:cNvPr>
          <p:cNvSpPr/>
          <p:nvPr/>
        </p:nvSpPr>
        <p:spPr>
          <a:xfrm>
            <a:off x="542504" y="8799935"/>
            <a:ext cx="6599792" cy="82850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dirty="0">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C9B01ABF-F2D8-AB43-DA3B-038D7F9F5474}"/>
              </a:ext>
            </a:extLst>
          </p:cNvPr>
          <p:cNvSpPr/>
          <p:nvPr/>
        </p:nvSpPr>
        <p:spPr>
          <a:xfrm>
            <a:off x="7445133" y="18562262"/>
            <a:ext cx="6553738" cy="98875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2B065A41-ED7F-D215-6785-55C2FB88C95F}"/>
              </a:ext>
            </a:extLst>
          </p:cNvPr>
          <p:cNvSpPr/>
          <p:nvPr/>
        </p:nvSpPr>
        <p:spPr>
          <a:xfrm>
            <a:off x="516521" y="18778175"/>
            <a:ext cx="6651759" cy="91349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E143FC16-122F-D685-6779-F7A194B40A45}"/>
              </a:ext>
            </a:extLst>
          </p:cNvPr>
          <p:cNvSpPr/>
          <p:nvPr/>
        </p:nvSpPr>
        <p:spPr>
          <a:xfrm>
            <a:off x="516520" y="29091384"/>
            <a:ext cx="8760829"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3FD8FED5-6961-9417-C86D-BF7BEB25B689}"/>
              </a:ext>
            </a:extLst>
          </p:cNvPr>
          <p:cNvSpPr/>
          <p:nvPr/>
        </p:nvSpPr>
        <p:spPr>
          <a:xfrm>
            <a:off x="7472377" y="2925151"/>
            <a:ext cx="6540516" cy="486949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7" name="Text Box 131">
            <a:extLst>
              <a:ext uri="{FF2B5EF4-FFF2-40B4-BE49-F238E27FC236}">
                <a16:creationId xmlns:a16="http://schemas.microsoft.com/office/drawing/2014/main" id="{E7FAA010-E2E7-DC5E-9C58-EA9E67366A93}"/>
              </a:ext>
            </a:extLst>
          </p:cNvPr>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METHODS AND MATERIALS</a:t>
            </a:r>
          </a:p>
        </p:txBody>
      </p:sp>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9348372" y="17506238"/>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CONCLUSIONS</a:t>
            </a: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9642967" y="28656846"/>
            <a:ext cx="1880979" cy="2080281"/>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1483116D-5B03-EB63-41CE-63A923BE61FE}"/>
              </a:ext>
            </a:extLst>
          </p:cNvPr>
          <p:cNvSpPr txBox="1"/>
          <p:nvPr/>
        </p:nvSpPr>
        <p:spPr>
          <a:xfrm>
            <a:off x="11889564" y="28718885"/>
            <a:ext cx="217487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p>
        </p:txBody>
      </p:sp>
      <p:grpSp>
        <p:nvGrpSpPr>
          <p:cNvPr id="158" name="Group 157">
            <a:extLst>
              <a:ext uri="{FF2B5EF4-FFF2-40B4-BE49-F238E27FC236}">
                <a16:creationId xmlns:a16="http://schemas.microsoft.com/office/drawing/2014/main" id="{60D7C56A-BDC3-3C21-9B97-209B31D2BD68}"/>
              </a:ext>
            </a:extLst>
          </p:cNvPr>
          <p:cNvGrpSpPr/>
          <p:nvPr/>
        </p:nvGrpSpPr>
        <p:grpSpPr>
          <a:xfrm>
            <a:off x="7991149" y="1558413"/>
            <a:ext cx="4853625" cy="1271966"/>
            <a:chOff x="4268685" y="1767491"/>
            <a:chExt cx="4853625" cy="1271966"/>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40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53B2FC8E-5BEF-53B3-2367-5C59EF884FED}"/>
              </a:ext>
            </a:extLst>
          </p:cNvPr>
          <p:cNvGrpSpPr/>
          <p:nvPr/>
        </p:nvGrpSpPr>
        <p:grpSpPr>
          <a:xfrm>
            <a:off x="8356734" y="7863205"/>
            <a:ext cx="3341529" cy="1159122"/>
            <a:chOff x="4372946" y="13378675"/>
            <a:chExt cx="3341529" cy="1159122"/>
          </a:xfrm>
        </p:grpSpPr>
        <p:sp>
          <p:nvSpPr>
            <p:cNvPr id="162" name="Text Box 135">
              <a:extLst>
                <a:ext uri="{FF2B5EF4-FFF2-40B4-BE49-F238E27FC236}">
                  <a16:creationId xmlns:a16="http://schemas.microsoft.com/office/drawing/2014/main" id="{629E2ED5-B0A5-2618-27F9-F9EA3F4AA583}"/>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63" name="Picture 16" descr="results&quot; Icon - Download for free ...">
              <a:extLst>
                <a:ext uri="{FF2B5EF4-FFF2-40B4-BE49-F238E27FC236}">
                  <a16:creationId xmlns:a16="http://schemas.microsoft.com/office/drawing/2014/main" id="{D144E107-7B0E-594A-181F-F3549E65764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756873A1-6236-4079-599E-E0883DEE94AA}"/>
              </a:ext>
            </a:extLst>
          </p:cNvPr>
          <p:cNvGrpSpPr/>
          <p:nvPr/>
        </p:nvGrpSpPr>
        <p:grpSpPr>
          <a:xfrm>
            <a:off x="1075011" y="7456191"/>
            <a:ext cx="4863832" cy="1415475"/>
            <a:chOff x="3704651" y="20292318"/>
            <a:chExt cx="4863832" cy="1415475"/>
          </a:xfrm>
        </p:grpSpPr>
        <p:sp>
          <p:nvSpPr>
            <p:cNvPr id="165" name="Text Box 134">
              <a:extLst>
                <a:ext uri="{FF2B5EF4-FFF2-40B4-BE49-F238E27FC236}">
                  <a16:creationId xmlns:a16="http://schemas.microsoft.com/office/drawing/2014/main" id="{04FCB703-B72D-70C1-4BCB-AF7B3D04EAAE}"/>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DISCUSSION</a:t>
              </a:r>
            </a:p>
          </p:txBody>
        </p:sp>
        <p:pic>
          <p:nvPicPr>
            <p:cNvPr id="166" name="Picture 14" descr="Discussion Icon Graphic by rudezstudio ...">
              <a:extLst>
                <a:ext uri="{FF2B5EF4-FFF2-40B4-BE49-F238E27FC236}">
                  <a16:creationId xmlns:a16="http://schemas.microsoft.com/office/drawing/2014/main" id="{E2777116-8B4F-5B05-22C3-4B920FB9E9A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Methods Icons - Free SVG &amp; PNG Methods Images - Noun Project">
            <a:extLst>
              <a:ext uri="{FF2B5EF4-FFF2-40B4-BE49-F238E27FC236}">
                <a16:creationId xmlns:a16="http://schemas.microsoft.com/office/drawing/2014/main" id="{724DB334-794B-3742-D855-152989562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8452877" y="17074557"/>
            <a:ext cx="1234943" cy="148770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8"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sp>
        <p:nvSpPr>
          <p:cNvPr id="168" name="Rectangle 167">
            <a:extLst>
              <a:ext uri="{FF2B5EF4-FFF2-40B4-BE49-F238E27FC236}">
                <a16:creationId xmlns:a16="http://schemas.microsoft.com/office/drawing/2014/main" id="{2B3D506E-153E-3C44-B023-8013A9133750}"/>
              </a:ext>
            </a:extLst>
          </p:cNvPr>
          <p:cNvSpPr/>
          <p:nvPr/>
        </p:nvSpPr>
        <p:spPr>
          <a:xfrm>
            <a:off x="12992756" y="30853070"/>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endParaRPr lang="en-AS" sz="4000" dirty="0"/>
          </a:p>
        </p:txBody>
      </p:sp>
      <p:sp>
        <p:nvSpPr>
          <p:cNvPr id="5" name="TextBox 4">
            <a:extLst>
              <a:ext uri="{FF2B5EF4-FFF2-40B4-BE49-F238E27FC236}">
                <a16:creationId xmlns:a16="http://schemas.microsoft.com/office/drawing/2014/main" id="{3F973706-5A00-899A-132F-0F1EB227218A}"/>
              </a:ext>
            </a:extLst>
          </p:cNvPr>
          <p:cNvSpPr txBox="1"/>
          <p:nvPr/>
        </p:nvSpPr>
        <p:spPr>
          <a:xfrm>
            <a:off x="1340458" y="714986"/>
            <a:ext cx="10023768"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Fusion BASED AGV Robot Navigation Solution  Comparative Analysis and </a:t>
            </a:r>
            <a:r>
              <a:rPr lang="en-US" sz="20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Vrep</a:t>
            </a:r>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Simulation</a:t>
            </a:r>
          </a:p>
        </p:txBody>
      </p:sp>
      <p:sp>
        <p:nvSpPr>
          <p:cNvPr id="52" name="TextBox 51">
            <a:extLst>
              <a:ext uri="{FF2B5EF4-FFF2-40B4-BE49-F238E27FC236}">
                <a16:creationId xmlns:a16="http://schemas.microsoft.com/office/drawing/2014/main" id="{DF26955E-8FFE-4EEA-BCE8-4249B1327A0F}"/>
              </a:ext>
            </a:extLst>
          </p:cNvPr>
          <p:cNvSpPr txBox="1"/>
          <p:nvPr/>
        </p:nvSpPr>
        <p:spPr>
          <a:xfrm>
            <a:off x="1501805" y="65354"/>
            <a:ext cx="10023768"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Simulation and Validation of Optimized PID Controller in AGV(Automated Guided Vehicles) Model Using PSO and BAS Algorithms</a:t>
            </a:r>
          </a:p>
        </p:txBody>
      </p:sp>
      <p:sp>
        <p:nvSpPr>
          <p:cNvPr id="2" name="Rectangle 1">
            <a:extLst>
              <a:ext uri="{FF2B5EF4-FFF2-40B4-BE49-F238E27FC236}">
                <a16:creationId xmlns:a16="http://schemas.microsoft.com/office/drawing/2014/main" id="{2E861588-332E-496E-BF09-7A2A0A4908AA}"/>
              </a:ext>
            </a:extLst>
          </p:cNvPr>
          <p:cNvSpPr/>
          <p:nvPr/>
        </p:nvSpPr>
        <p:spPr>
          <a:xfrm>
            <a:off x="804097" y="2579715"/>
            <a:ext cx="6076605" cy="2308324"/>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paper evaluates different PID control tuning methods for automated guided vehicles (AGVs) using MATLAB simulation. The methods compared are Ziegler-Nichols, empirical, PSO, and BAS. Performance is tested on circle, ellipse, spiral, and 8-shaped paths. The results show the empirical, PSO, and BAS methods perform similarly well, with BAS being the fastest and PSO having the best overall performance. Simulation results were validated in CoppeliaSim.</a:t>
            </a:r>
          </a:p>
        </p:txBody>
      </p:sp>
      <p:sp>
        <p:nvSpPr>
          <p:cNvPr id="3" name="Rectangle 2">
            <a:extLst>
              <a:ext uri="{FF2B5EF4-FFF2-40B4-BE49-F238E27FC236}">
                <a16:creationId xmlns:a16="http://schemas.microsoft.com/office/drawing/2014/main" id="{4032611C-F8EB-4D9D-88A2-1F8659957B94}"/>
              </a:ext>
            </a:extLst>
          </p:cNvPr>
          <p:cNvSpPr/>
          <p:nvPr/>
        </p:nvSpPr>
        <p:spPr>
          <a:xfrm>
            <a:off x="7837157" y="3039834"/>
            <a:ext cx="5840575" cy="424731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Automated Guided Vehicles (AGVs), introduced in 1953, are essential in robotics and increasingly utilized across various industries, especially during COVID-19 for services in hotels, hospitals, and restaurants. AGVs consist of a frame, navigation systems, and various designs. demonstrating a fuzzy logic control (FLC) system that outperforms traditional PID controllers in tracking and stability. Other studies include Gupta et al.'s trajectory tracking system using a tricycle AGV with laser positioning, Liu et al.'s fuzzy PID controller for four-wheel AGVs showing fast and stable performance, and Parikh et al.'s simulation of an AGV using Arduino and DC motors with various control systems to achieve uniform speed. use of vision systems in AGV systems, which have been widely used in various robotic fields. </a:t>
            </a:r>
          </a:p>
        </p:txBody>
      </p:sp>
      <p:sp>
        <p:nvSpPr>
          <p:cNvPr id="4" name="Rectangle 3">
            <a:extLst>
              <a:ext uri="{FF2B5EF4-FFF2-40B4-BE49-F238E27FC236}">
                <a16:creationId xmlns:a16="http://schemas.microsoft.com/office/drawing/2014/main" id="{D3D9E9F4-1BF4-409F-A538-B6E2E093176D}"/>
              </a:ext>
            </a:extLst>
          </p:cNvPr>
          <p:cNvSpPr/>
          <p:nvPr/>
        </p:nvSpPr>
        <p:spPr>
          <a:xfrm>
            <a:off x="1038037" y="9106799"/>
            <a:ext cx="5604031" cy="3970318"/>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Automated Guided Vehicles (AGVs) are composed of key components including the main body, actuators (motors), navigation and collision avoidance systems, a processor, communication systems, and batteries. The essential parts are the sensors, actuators, and controller. In this study, a six-wheeled AGV design features two differential drive motors in the center and four passive wheels for balance. The vehicle is equipped with 16 magnetic sensors for trajectory detection and various collision avoidance sensors. An Arduino Mega2560 serves as the main controller. The objective is to simulate the AGV in MATLAB, focusing on its physical system, sensors, and decision-making modules to validate performance through path tracking.</a:t>
            </a:r>
          </a:p>
        </p:txBody>
      </p:sp>
      <p:pic>
        <p:nvPicPr>
          <p:cNvPr id="7" name="Picture 6">
            <a:extLst>
              <a:ext uri="{FF2B5EF4-FFF2-40B4-BE49-F238E27FC236}">
                <a16:creationId xmlns:a16="http://schemas.microsoft.com/office/drawing/2014/main" id="{5F3E653F-2281-4088-A403-B86E38535A93}"/>
              </a:ext>
            </a:extLst>
          </p:cNvPr>
          <p:cNvPicPr>
            <a:picLocks noChangeAspect="1"/>
          </p:cNvPicPr>
          <p:nvPr/>
        </p:nvPicPr>
        <p:blipFill rotWithShape="1">
          <a:blip r:embed="rId9">
            <a:extLst>
              <a:ext uri="{28A0092B-C50C-407E-A947-70E740481C1C}">
                <a14:useLocalDpi xmlns:a14="http://schemas.microsoft.com/office/drawing/2010/main" val="0"/>
              </a:ext>
            </a:extLst>
          </a:blip>
          <a:srcRect l="16491" t="3951"/>
          <a:stretch/>
        </p:blipFill>
        <p:spPr>
          <a:xfrm>
            <a:off x="3515700" y="12791983"/>
            <a:ext cx="3565498" cy="2795816"/>
          </a:xfrm>
          <a:prstGeom prst="rect">
            <a:avLst/>
          </a:prstGeom>
        </p:spPr>
      </p:pic>
      <p:pic>
        <p:nvPicPr>
          <p:cNvPr id="9" name="Picture 8">
            <a:extLst>
              <a:ext uri="{FF2B5EF4-FFF2-40B4-BE49-F238E27FC236}">
                <a16:creationId xmlns:a16="http://schemas.microsoft.com/office/drawing/2014/main" id="{3525B891-97C6-4567-9DF9-2A7813C69A5A}"/>
              </a:ext>
            </a:extLst>
          </p:cNvPr>
          <p:cNvPicPr>
            <a:picLocks noChangeAspect="1"/>
          </p:cNvPicPr>
          <p:nvPr/>
        </p:nvPicPr>
        <p:blipFill rotWithShape="1">
          <a:blip r:embed="rId10">
            <a:extLst>
              <a:ext uri="{28A0092B-C50C-407E-A947-70E740481C1C}">
                <a14:useLocalDpi xmlns:a14="http://schemas.microsoft.com/office/drawing/2010/main" val="0"/>
              </a:ext>
            </a:extLst>
          </a:blip>
          <a:srcRect b="11690"/>
          <a:stretch/>
        </p:blipFill>
        <p:spPr>
          <a:xfrm>
            <a:off x="1033628" y="15406006"/>
            <a:ext cx="5802672" cy="1279505"/>
          </a:xfrm>
          <a:prstGeom prst="rect">
            <a:avLst/>
          </a:prstGeom>
        </p:spPr>
      </p:pic>
      <p:sp>
        <p:nvSpPr>
          <p:cNvPr id="13" name="Rectangle 12">
            <a:extLst>
              <a:ext uri="{FF2B5EF4-FFF2-40B4-BE49-F238E27FC236}">
                <a16:creationId xmlns:a16="http://schemas.microsoft.com/office/drawing/2014/main" id="{96EB6E3A-751B-4D31-94B4-74EB02C8013D}"/>
              </a:ext>
            </a:extLst>
          </p:cNvPr>
          <p:cNvSpPr/>
          <p:nvPr/>
        </p:nvSpPr>
        <p:spPr>
          <a:xfrm>
            <a:off x="804097" y="19159675"/>
            <a:ext cx="6067825" cy="2862322"/>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 The study used the actual design of an AGV system to obtain data and components for simulation in MATLAB software.</a:t>
            </a:r>
          </a:p>
          <a:p>
            <a:pPr algn="just"/>
            <a:r>
              <a:rPr lang="en-US" dirty="0">
                <a:latin typeface="Times New Roman" panose="02020603050405020304" pitchFamily="18" charset="0"/>
                <a:cs typeface="Times New Roman" panose="02020603050405020304" pitchFamily="18" charset="0"/>
              </a:rPr>
              <a:t>- Four methods were used for PID controller tuning: Ziegler Nichols, empirical, Particle Swarm Optimization (PSO), and Beetle Antennae Searching (BAS) optimization.</a:t>
            </a:r>
          </a:p>
          <a:p>
            <a:pPr algn="just"/>
            <a:r>
              <a:rPr lang="en-US" dirty="0">
                <a:latin typeface="Times New Roman" panose="02020603050405020304" pitchFamily="18" charset="0"/>
                <a:cs typeface="Times New Roman" panose="02020603050405020304" pitchFamily="18" charset="0"/>
              </a:rPr>
              <a:t>- The PID-controlled AGV was simulated and tested on four different paths: circle, ellipse, spiral, and 8-shaped.</a:t>
            </a:r>
          </a:p>
          <a:p>
            <a:pPr algn="just"/>
            <a:r>
              <a:rPr lang="en-US" dirty="0">
                <a:latin typeface="Times New Roman" panose="02020603050405020304" pitchFamily="18" charset="0"/>
                <a:cs typeface="Times New Roman" panose="02020603050405020304" pitchFamily="18" charset="0"/>
              </a:rPr>
              <a:t>- The tuned PID parameters from the MATLAB simulation were then validated in the CoppeliaSim (VREP) robot simulator.</a:t>
            </a:r>
          </a:p>
        </p:txBody>
      </p:sp>
      <p:pic>
        <p:nvPicPr>
          <p:cNvPr id="19" name="Picture 18">
            <a:extLst>
              <a:ext uri="{FF2B5EF4-FFF2-40B4-BE49-F238E27FC236}">
                <a16:creationId xmlns:a16="http://schemas.microsoft.com/office/drawing/2014/main" id="{8D8AAC8E-51CD-4290-A798-400178275D40}"/>
              </a:ext>
            </a:extLst>
          </p:cNvPr>
          <p:cNvPicPr>
            <a:picLocks noChangeAspect="1"/>
          </p:cNvPicPr>
          <p:nvPr/>
        </p:nvPicPr>
        <p:blipFill rotWithShape="1">
          <a:blip r:embed="rId11">
            <a:extLst>
              <a:ext uri="{28A0092B-C50C-407E-A947-70E740481C1C}">
                <a14:useLocalDpi xmlns:a14="http://schemas.microsoft.com/office/drawing/2010/main" val="0"/>
              </a:ext>
            </a:extLst>
          </a:blip>
          <a:srcRect t="723"/>
          <a:stretch/>
        </p:blipFill>
        <p:spPr>
          <a:xfrm>
            <a:off x="862463" y="21997034"/>
            <a:ext cx="2798619" cy="3112499"/>
          </a:xfrm>
          <a:prstGeom prst="rect">
            <a:avLst/>
          </a:prstGeom>
        </p:spPr>
      </p:pic>
      <p:pic>
        <p:nvPicPr>
          <p:cNvPr id="25" name="Picture 24">
            <a:extLst>
              <a:ext uri="{FF2B5EF4-FFF2-40B4-BE49-F238E27FC236}">
                <a16:creationId xmlns:a16="http://schemas.microsoft.com/office/drawing/2014/main" id="{53F92113-B2CA-4D38-A3C8-F82E833970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26209" y="21976862"/>
            <a:ext cx="2715859" cy="3180297"/>
          </a:xfrm>
          <a:prstGeom prst="rect">
            <a:avLst/>
          </a:prstGeom>
        </p:spPr>
      </p:pic>
      <p:sp>
        <p:nvSpPr>
          <p:cNvPr id="26" name="Rectangle 25">
            <a:extLst>
              <a:ext uri="{FF2B5EF4-FFF2-40B4-BE49-F238E27FC236}">
                <a16:creationId xmlns:a16="http://schemas.microsoft.com/office/drawing/2014/main" id="{5CFA92C8-1356-40F9-BD59-2CC711BD0ED6}"/>
              </a:ext>
            </a:extLst>
          </p:cNvPr>
          <p:cNvSpPr/>
          <p:nvPr/>
        </p:nvSpPr>
        <p:spPr>
          <a:xfrm>
            <a:off x="7711441" y="9335777"/>
            <a:ext cx="6301452" cy="203132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empirical, PSO, and BAS methods had very close error values, with BAS being the fastest and PSO having the best overall performance.</a:t>
            </a:r>
          </a:p>
          <a:p>
            <a:r>
              <a:rPr lang="en-US" dirty="0">
                <a:latin typeface="Times New Roman" panose="02020603050405020304" pitchFamily="18" charset="0"/>
                <a:cs typeface="Times New Roman" panose="02020603050405020304" pitchFamily="18" charset="0"/>
              </a:rPr>
              <a:t>- The maximum error was observed in the 8-shaped path, while the minimum error was in the circular path.</a:t>
            </a:r>
          </a:p>
          <a:p>
            <a:r>
              <a:rPr lang="en-US" dirty="0">
                <a:latin typeface="Times New Roman" panose="02020603050405020304" pitchFamily="18" charset="0"/>
                <a:cs typeface="Times New Roman" panose="02020603050405020304" pitchFamily="18" charset="0"/>
              </a:rPr>
              <a:t>- The results from the two simulation environments (MATLAB and CoppeliaSim) were consistent</a:t>
            </a:r>
          </a:p>
        </p:txBody>
      </p:sp>
      <p:sp>
        <p:nvSpPr>
          <p:cNvPr id="27" name="Rectangle 26">
            <a:extLst>
              <a:ext uri="{FF2B5EF4-FFF2-40B4-BE49-F238E27FC236}">
                <a16:creationId xmlns:a16="http://schemas.microsoft.com/office/drawing/2014/main" id="{9545F455-6164-453D-9839-83CDBEDF87AD}"/>
              </a:ext>
            </a:extLst>
          </p:cNvPr>
          <p:cNvSpPr/>
          <p:nvPr/>
        </p:nvSpPr>
        <p:spPr>
          <a:xfrm>
            <a:off x="7769711" y="19118649"/>
            <a:ext cx="5932626" cy="563231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simulation model and PID tuning methods demonstrated the ability to effectively control the AGV on different paths.</a:t>
            </a:r>
          </a:p>
          <a:p>
            <a:pPr algn="just"/>
            <a:r>
              <a:rPr lang="en-US" dirty="0">
                <a:latin typeface="Times New Roman" panose="02020603050405020304" pitchFamily="18" charset="0"/>
                <a:cs typeface="Times New Roman" panose="02020603050405020304" pitchFamily="18" charset="0"/>
              </a:rPr>
              <a:t>- The limited testing on the real platform using the PID coefficients obtained from the simulation showed the model's capability for robotic research.</a:t>
            </a:r>
          </a:p>
          <a:p>
            <a:pPr marL="285750" indent="-285750" algn="just">
              <a:buFontTx/>
              <a:buChar char="-"/>
            </a:pPr>
            <a:r>
              <a:rPr lang="en-US" dirty="0">
                <a:latin typeface="Times New Roman" panose="02020603050405020304" pitchFamily="18" charset="0"/>
                <a:cs typeface="Times New Roman" panose="02020603050405020304" pitchFamily="18" charset="0"/>
              </a:rPr>
              <a:t>The BAS algorithm was found to be the fastest optimization method, while PSO had the best performance in terms of error.</a:t>
            </a:r>
          </a:p>
          <a:p>
            <a:pPr marL="285750" indent="-285750" algn="just">
              <a:buFontTx/>
              <a:buChar char="-"/>
            </a:pPr>
            <a:endParaRPr lang="en-US" dirty="0">
              <a:latin typeface="Times New Roman" panose="02020603050405020304" pitchFamily="18" charset="0"/>
              <a:cs typeface="Times New Roman" panose="02020603050405020304" pitchFamily="18" charset="0"/>
            </a:endParaRPr>
          </a:p>
          <a:p>
            <a:pPr marL="285750" indent="-285750" algn="just">
              <a:buFontTx/>
              <a:buChar char="-"/>
            </a:pPr>
            <a:r>
              <a:rPr lang="en-US" dirty="0">
                <a:latin typeface="Times New Roman" panose="02020603050405020304" pitchFamily="18" charset="0"/>
                <a:cs typeface="Times New Roman" panose="02020603050405020304" pitchFamily="18" charset="0"/>
              </a:rPr>
              <a:t>The paper concludes that the proposed fusion-based approach, which combines vision and IR sensors, is effective in achieving accurate AGV navigation and can outperform the routine vision-based method in tracking different types of paths.</a:t>
            </a:r>
          </a:p>
          <a:p>
            <a:pPr marL="285750" indent="-285750" algn="just">
              <a:buFontTx/>
              <a:buChar char="-"/>
            </a:pPr>
            <a:r>
              <a:rPr lang="en-US" dirty="0">
                <a:latin typeface="Times New Roman" panose="02020603050405020304" pitchFamily="18" charset="0"/>
                <a:cs typeface="Times New Roman" panose="02020603050405020304" pitchFamily="18" charset="0"/>
              </a:rPr>
              <a:t>finally, the two speeds of 26 cm/s for both algorithms and 46 cm/s just for fusion algorithms are explored. During the experiment, it was found that there is a sensible relation between the camera FPS and robot wheel size, with the maximum optimum robot speed considered as the future works. </a:t>
            </a:r>
          </a:p>
        </p:txBody>
      </p:sp>
      <p:pic>
        <p:nvPicPr>
          <p:cNvPr id="30" name="Picture 29">
            <a:extLst>
              <a:ext uri="{FF2B5EF4-FFF2-40B4-BE49-F238E27FC236}">
                <a16:creationId xmlns:a16="http://schemas.microsoft.com/office/drawing/2014/main" id="{C3D3B301-48AB-429A-B609-E7AE49BD863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92688" y="11340640"/>
            <a:ext cx="1891499" cy="2278472"/>
          </a:xfrm>
          <a:prstGeom prst="rect">
            <a:avLst/>
          </a:prstGeom>
        </p:spPr>
      </p:pic>
      <p:pic>
        <p:nvPicPr>
          <p:cNvPr id="35" name="Picture 34">
            <a:extLst>
              <a:ext uri="{FF2B5EF4-FFF2-40B4-BE49-F238E27FC236}">
                <a16:creationId xmlns:a16="http://schemas.microsoft.com/office/drawing/2014/main" id="{3F2F003A-680C-4DB2-BF8B-02D5D5EA4FA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30065" y="11442192"/>
            <a:ext cx="1993882" cy="2176920"/>
          </a:xfrm>
          <a:prstGeom prst="rect">
            <a:avLst/>
          </a:prstGeom>
        </p:spPr>
      </p:pic>
      <p:pic>
        <p:nvPicPr>
          <p:cNvPr id="39" name="Picture 38">
            <a:extLst>
              <a:ext uri="{FF2B5EF4-FFF2-40B4-BE49-F238E27FC236}">
                <a16:creationId xmlns:a16="http://schemas.microsoft.com/office/drawing/2014/main" id="{28F1DF3A-E518-4B63-B7BC-290BA425D93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613694" y="11367102"/>
            <a:ext cx="2064038" cy="2278472"/>
          </a:xfrm>
          <a:prstGeom prst="rect">
            <a:avLst/>
          </a:prstGeom>
        </p:spPr>
      </p:pic>
      <p:sp>
        <p:nvSpPr>
          <p:cNvPr id="41" name="Rectangle 40">
            <a:extLst>
              <a:ext uri="{FF2B5EF4-FFF2-40B4-BE49-F238E27FC236}">
                <a16:creationId xmlns:a16="http://schemas.microsoft.com/office/drawing/2014/main" id="{58F50685-B84C-40FE-AE48-B30B651BD725}"/>
              </a:ext>
            </a:extLst>
          </p:cNvPr>
          <p:cNvSpPr/>
          <p:nvPr/>
        </p:nvSpPr>
        <p:spPr>
          <a:xfrm>
            <a:off x="757010" y="13053673"/>
            <a:ext cx="2852167" cy="2446824"/>
          </a:xfrm>
          <a:prstGeom prst="rect">
            <a:avLst/>
          </a:prstGeom>
        </p:spPr>
        <p:txBody>
          <a:bodyPr wrap="square">
            <a:spAutoFit/>
          </a:bodyPr>
          <a:lstStyle/>
          <a:p>
            <a:pPr algn="just"/>
            <a:r>
              <a:rPr lang="en-US" sz="1700" dirty="0">
                <a:latin typeface="Times New Roman" panose="02020603050405020304" pitchFamily="18" charset="0"/>
                <a:cs typeface="Times New Roman" panose="02020603050405020304" pitchFamily="18" charset="0"/>
              </a:rPr>
              <a:t>he paper proposes a fusion-based approach that combines vision (camera) and infrared (IR) sensors to achieve accurate AGV navigation. The proposed method was simulated and evaluated using the V-REP simulator and the Python API.</a:t>
            </a:r>
          </a:p>
        </p:txBody>
      </p:sp>
      <p:pic>
        <p:nvPicPr>
          <p:cNvPr id="44" name="Picture 43">
            <a:extLst>
              <a:ext uri="{FF2B5EF4-FFF2-40B4-BE49-F238E27FC236}">
                <a16:creationId xmlns:a16="http://schemas.microsoft.com/office/drawing/2014/main" id="{5673D419-FE2C-482E-9687-D7199FF3B84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8404" y="25569933"/>
            <a:ext cx="2470686" cy="1753484"/>
          </a:xfrm>
          <a:prstGeom prst="rect">
            <a:avLst/>
          </a:prstGeom>
        </p:spPr>
      </p:pic>
      <p:pic>
        <p:nvPicPr>
          <p:cNvPr id="50" name="Picture 49">
            <a:extLst>
              <a:ext uri="{FF2B5EF4-FFF2-40B4-BE49-F238E27FC236}">
                <a16:creationId xmlns:a16="http://schemas.microsoft.com/office/drawing/2014/main" id="{F2A3C073-457D-4D5D-859F-A1821758837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68548" y="25638858"/>
            <a:ext cx="1740590" cy="1504920"/>
          </a:xfrm>
          <a:prstGeom prst="rect">
            <a:avLst/>
          </a:prstGeom>
        </p:spPr>
      </p:pic>
      <p:pic>
        <p:nvPicPr>
          <p:cNvPr id="54" name="Picture 53">
            <a:extLst>
              <a:ext uri="{FF2B5EF4-FFF2-40B4-BE49-F238E27FC236}">
                <a16:creationId xmlns:a16="http://schemas.microsoft.com/office/drawing/2014/main" id="{58AAEDD1-4BB2-430A-B61D-03B414A2265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92094" y="25336443"/>
            <a:ext cx="1567277" cy="2405738"/>
          </a:xfrm>
          <a:prstGeom prst="rect">
            <a:avLst/>
          </a:prstGeom>
        </p:spPr>
      </p:pic>
      <p:pic>
        <p:nvPicPr>
          <p:cNvPr id="56" name="Picture 55">
            <a:extLst>
              <a:ext uri="{FF2B5EF4-FFF2-40B4-BE49-F238E27FC236}">
                <a16:creationId xmlns:a16="http://schemas.microsoft.com/office/drawing/2014/main" id="{50C034E1-6922-44A9-BB2F-678E0AA55F45}"/>
              </a:ext>
            </a:extLst>
          </p:cNvPr>
          <p:cNvPicPr>
            <a:picLocks noChangeAspect="1"/>
          </p:cNvPicPr>
          <p:nvPr/>
        </p:nvPicPr>
        <p:blipFill rotWithShape="1">
          <a:blip r:embed="rId19">
            <a:extLst>
              <a:ext uri="{28A0092B-C50C-407E-A947-70E740481C1C}">
                <a14:useLocalDpi xmlns:a14="http://schemas.microsoft.com/office/drawing/2010/main" val="0"/>
              </a:ext>
            </a:extLst>
          </a:blip>
          <a:srcRect t="1640" b="35077"/>
          <a:stretch/>
        </p:blipFill>
        <p:spPr>
          <a:xfrm>
            <a:off x="7532069" y="13756373"/>
            <a:ext cx="3330098" cy="2521340"/>
          </a:xfrm>
          <a:prstGeom prst="rect">
            <a:avLst/>
          </a:prstGeom>
        </p:spPr>
      </p:pic>
      <p:pic>
        <p:nvPicPr>
          <p:cNvPr id="81" name="Picture 80">
            <a:extLst>
              <a:ext uri="{FF2B5EF4-FFF2-40B4-BE49-F238E27FC236}">
                <a16:creationId xmlns:a16="http://schemas.microsoft.com/office/drawing/2014/main" id="{7EB98609-7611-47BC-97E4-BAC49DC0C1B8}"/>
              </a:ext>
            </a:extLst>
          </p:cNvPr>
          <p:cNvPicPr>
            <a:picLocks noChangeAspect="1"/>
          </p:cNvPicPr>
          <p:nvPr/>
        </p:nvPicPr>
        <p:blipFill rotWithShape="1">
          <a:blip r:embed="rId19">
            <a:extLst>
              <a:ext uri="{28A0092B-C50C-407E-A947-70E740481C1C}">
                <a14:useLocalDpi xmlns:a14="http://schemas.microsoft.com/office/drawing/2010/main" val="0"/>
              </a:ext>
            </a:extLst>
          </a:blip>
          <a:srcRect t="63000"/>
          <a:stretch/>
        </p:blipFill>
        <p:spPr>
          <a:xfrm>
            <a:off x="10757444" y="14418229"/>
            <a:ext cx="3115074" cy="1587355"/>
          </a:xfrm>
          <a:prstGeom prst="rect">
            <a:avLst/>
          </a:prstGeom>
        </p:spPr>
      </p:pic>
      <p:pic>
        <p:nvPicPr>
          <p:cNvPr id="58" name="Picture 57">
            <a:extLst>
              <a:ext uri="{FF2B5EF4-FFF2-40B4-BE49-F238E27FC236}">
                <a16:creationId xmlns:a16="http://schemas.microsoft.com/office/drawing/2014/main" id="{D1959352-238E-4A36-A050-E03523B0430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07569" y="24638934"/>
            <a:ext cx="4445247" cy="3524270"/>
          </a:xfrm>
          <a:prstGeom prst="rect">
            <a:avLst/>
          </a:prstGeom>
        </p:spPr>
      </p:pic>
      <p:pic>
        <p:nvPicPr>
          <p:cNvPr id="59" name="Picture 58">
            <a:extLst>
              <a:ext uri="{FF2B5EF4-FFF2-40B4-BE49-F238E27FC236}">
                <a16:creationId xmlns:a16="http://schemas.microsoft.com/office/drawing/2014/main" id="{E1DDF403-B0BF-4007-B889-A95407C0CBCA}"/>
              </a:ext>
            </a:extLst>
          </p:cNvPr>
          <p:cNvPicPr>
            <a:picLocks noChangeAspect="1"/>
          </p:cNvPicPr>
          <p:nvPr/>
        </p:nvPicPr>
        <p:blipFill rotWithShape="1">
          <a:blip r:embed="rId21"/>
          <a:srcRect l="48993" t="19836" r="10176" b="31183"/>
          <a:stretch/>
        </p:blipFill>
        <p:spPr>
          <a:xfrm>
            <a:off x="959180" y="4919141"/>
            <a:ext cx="4154965" cy="2424694"/>
          </a:xfrm>
          <a:prstGeom prst="rect">
            <a:avLst/>
          </a:prstGeom>
        </p:spPr>
      </p:pic>
    </p:spTree>
    <p:extLst>
      <p:ext uri="{BB962C8B-B14F-4D97-AF65-F5344CB8AC3E}">
        <p14:creationId xmlns:p14="http://schemas.microsoft.com/office/powerpoint/2010/main" val="103817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33" name="Rectangle: Rounded Corners 132">
            <a:extLst>
              <a:ext uri="{FF2B5EF4-FFF2-40B4-BE49-F238E27FC236}">
                <a16:creationId xmlns:a16="http://schemas.microsoft.com/office/drawing/2014/main" id="{65813FE5-E0B7-6FE4-C3BF-C06322F4F50A}"/>
              </a:ext>
            </a:extLst>
          </p:cNvPr>
          <p:cNvSpPr/>
          <p:nvPr/>
        </p:nvSpPr>
        <p:spPr>
          <a:xfrm>
            <a:off x="7431111" y="9111419"/>
            <a:ext cx="6581782" cy="53932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F973706-5A00-899A-132F-0F1EB227218A}"/>
              </a:ext>
            </a:extLst>
          </p:cNvPr>
          <p:cNvSpPr txBox="1"/>
          <p:nvPr/>
        </p:nvSpPr>
        <p:spPr>
          <a:xfrm>
            <a:off x="1865796" y="156516"/>
            <a:ext cx="9498430" cy="1384995"/>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Secure Traffic Police Remote Sensing Approach via a Deep Learning-Based Low-Altitude Vehicle Speed Detector through UAVs in Smart Cites</a:t>
            </a:r>
          </a:p>
        </p:txBody>
      </p:sp>
      <p:grpSp>
        <p:nvGrpSpPr>
          <p:cNvPr id="72" name="Group 71">
            <a:extLst>
              <a:ext uri="{FF2B5EF4-FFF2-40B4-BE49-F238E27FC236}">
                <a16:creationId xmlns:a16="http://schemas.microsoft.com/office/drawing/2014/main" id="{19E5D0AA-0E79-CF03-D1CD-64ABB660428C}"/>
              </a:ext>
            </a:extLst>
          </p:cNvPr>
          <p:cNvGrpSpPr/>
          <p:nvPr/>
        </p:nvGrpSpPr>
        <p:grpSpPr>
          <a:xfrm>
            <a:off x="568489" y="2054373"/>
            <a:ext cx="6599792" cy="5513043"/>
            <a:chOff x="16544964" y="3178892"/>
            <a:chExt cx="7409550" cy="4456118"/>
          </a:xfrm>
        </p:grpSpPr>
        <p:sp>
          <p:nvSpPr>
            <p:cNvPr id="10" name="Rectangle: Rounded Corners 9">
              <a:extLst>
                <a:ext uri="{FF2B5EF4-FFF2-40B4-BE49-F238E27FC236}">
                  <a16:creationId xmlns:a16="http://schemas.microsoft.com/office/drawing/2014/main" id="{99A1884A-2D2F-0CBD-C043-E949815F2724}"/>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2C55CD9-156F-1141-4D45-098229D15FE5}"/>
                </a:ext>
              </a:extLst>
            </p:cNvPr>
            <p:cNvSpPr txBox="1"/>
            <p:nvPr/>
          </p:nvSpPr>
          <p:spPr>
            <a:xfrm>
              <a:off x="18527157" y="3178892"/>
              <a:ext cx="3121191"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438">
                <a:defRPr sz="4000">
                  <a:latin typeface="Impact" panose="020B0806030902050204" pitchFamily="34" charset="0"/>
                </a:defRPr>
              </a:lvl1pPr>
              <a:lvl2pPr marL="742950" indent="-285750" defTabSz="4389438">
                <a:defRPr>
                  <a:latin typeface="Arial" panose="020B0604020202020204" pitchFamily="34" charset="0"/>
                </a:defRPr>
              </a:lvl2pPr>
              <a:lvl3pPr marL="1143000" indent="-228600" defTabSz="4389438">
                <a:defRPr>
                  <a:latin typeface="Arial" panose="020B0604020202020204" pitchFamily="34" charset="0"/>
                </a:defRPr>
              </a:lvl3pPr>
              <a:lvl4pPr marL="1600200" indent="-228600" defTabSz="4389438">
                <a:defRPr>
                  <a:latin typeface="Arial" panose="020B0604020202020204" pitchFamily="34" charset="0"/>
                </a:defRPr>
              </a:lvl4pPr>
              <a:lvl5pPr marL="2057400" indent="-228600" defTabSz="4389438">
                <a:defRPr>
                  <a:latin typeface="Arial" panose="020B0604020202020204" pitchFamily="34" charset="0"/>
                </a:defRPr>
              </a:lvl5pPr>
              <a:lvl6pPr marL="2514600" indent="-228600" defTabSz="4389438" eaLnBrk="0" fontAlgn="base" hangingPunct="0">
                <a:spcBef>
                  <a:spcPct val="0"/>
                </a:spcBef>
                <a:spcAft>
                  <a:spcPct val="0"/>
                </a:spcAft>
                <a:defRPr>
                  <a:latin typeface="Arial" panose="020B0604020202020204" pitchFamily="34" charset="0"/>
                </a:defRPr>
              </a:lvl6pPr>
              <a:lvl7pPr marL="2971800" indent="-228600" defTabSz="4389438" eaLnBrk="0" fontAlgn="base" hangingPunct="0">
                <a:spcBef>
                  <a:spcPct val="0"/>
                </a:spcBef>
                <a:spcAft>
                  <a:spcPct val="0"/>
                </a:spcAft>
                <a:defRPr>
                  <a:latin typeface="Arial" panose="020B0604020202020204" pitchFamily="34" charset="0"/>
                </a:defRPr>
              </a:lvl7pPr>
              <a:lvl8pPr marL="3429000" indent="-228600" defTabSz="4389438" eaLnBrk="0" fontAlgn="base" hangingPunct="0">
                <a:spcBef>
                  <a:spcPct val="0"/>
                </a:spcBef>
                <a:spcAft>
                  <a:spcPct val="0"/>
                </a:spcAft>
                <a:defRPr>
                  <a:latin typeface="Arial" panose="020B0604020202020204" pitchFamily="34" charset="0"/>
                </a:defRPr>
              </a:lvl8pPr>
              <a:lvl9pPr marL="3886200" indent="-228600" defTabSz="4389438"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grpSp>
      <p:sp>
        <p:nvSpPr>
          <p:cNvPr id="16" name="Rectangle 2">
            <a:extLst>
              <a:ext uri="{FF2B5EF4-FFF2-40B4-BE49-F238E27FC236}">
                <a16:creationId xmlns:a16="http://schemas.microsoft.com/office/drawing/2014/main" id="{EC1E3B19-427E-A62A-1EA2-2472BE6C4C5E}"/>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66B5198E-8208-6DF5-6A64-80C3CA7CC8E3}"/>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33028078-B071-30C9-4418-FE04AE2A70D8}"/>
              </a:ext>
            </a:extLst>
          </p:cNvPr>
          <p:cNvSpPr/>
          <p:nvPr/>
        </p:nvSpPr>
        <p:spPr>
          <a:xfrm>
            <a:off x="542504" y="8799935"/>
            <a:ext cx="6599792" cy="82850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dirty="0">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C9B01ABF-F2D8-AB43-DA3B-038D7F9F5474}"/>
              </a:ext>
            </a:extLst>
          </p:cNvPr>
          <p:cNvSpPr/>
          <p:nvPr/>
        </p:nvSpPr>
        <p:spPr>
          <a:xfrm>
            <a:off x="7459155" y="16199644"/>
            <a:ext cx="6553738" cy="123412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2B065A41-ED7F-D215-6785-55C2FB88C95F}"/>
              </a:ext>
            </a:extLst>
          </p:cNvPr>
          <p:cNvSpPr/>
          <p:nvPr/>
        </p:nvSpPr>
        <p:spPr>
          <a:xfrm>
            <a:off x="516521" y="18778175"/>
            <a:ext cx="6651759" cy="91349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E143FC16-122F-D685-6779-F7A194B40A45}"/>
              </a:ext>
            </a:extLst>
          </p:cNvPr>
          <p:cNvSpPr/>
          <p:nvPr/>
        </p:nvSpPr>
        <p:spPr>
          <a:xfrm>
            <a:off x="516520" y="29091384"/>
            <a:ext cx="8760829"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3FD8FED5-6961-9417-C86D-BF7BEB25B689}"/>
              </a:ext>
            </a:extLst>
          </p:cNvPr>
          <p:cNvSpPr/>
          <p:nvPr/>
        </p:nvSpPr>
        <p:spPr>
          <a:xfrm>
            <a:off x="7472377" y="2925151"/>
            <a:ext cx="6540516" cy="486949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7" name="Text Box 131">
            <a:extLst>
              <a:ext uri="{FF2B5EF4-FFF2-40B4-BE49-F238E27FC236}">
                <a16:creationId xmlns:a16="http://schemas.microsoft.com/office/drawing/2014/main" id="{E7FAA010-E2E7-DC5E-9C58-EA9E67366A93}"/>
              </a:ext>
            </a:extLst>
          </p:cNvPr>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3200" dirty="0">
                <a:latin typeface="Impact" panose="020B0806030902050204" pitchFamily="34" charset="0"/>
              </a:rPr>
              <a:t>METHODS AND MATERIALS</a:t>
            </a:r>
          </a:p>
        </p:txBody>
      </p:sp>
      <p:sp>
        <p:nvSpPr>
          <p:cNvPr id="131" name="Text Box 133">
            <a:extLst>
              <a:ext uri="{FF2B5EF4-FFF2-40B4-BE49-F238E27FC236}">
                <a16:creationId xmlns:a16="http://schemas.microsoft.com/office/drawing/2014/main" id="{F73D07AF-E9FA-86B1-4EF8-161B36DC45F5}"/>
              </a:ext>
            </a:extLst>
          </p:cNvPr>
          <p:cNvSpPr txBox="1">
            <a:spLocks noChangeArrowheads="1"/>
          </p:cNvSpPr>
          <p:nvPr/>
        </p:nvSpPr>
        <p:spPr bwMode="auto">
          <a:xfrm>
            <a:off x="9361867" y="15071245"/>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CONCLUSIONS</a:t>
            </a:r>
          </a:p>
        </p:txBody>
      </p:sp>
      <p:sp>
        <p:nvSpPr>
          <p:cNvPr id="132" name="Text Box 136">
            <a:extLst>
              <a:ext uri="{FF2B5EF4-FFF2-40B4-BE49-F238E27FC236}">
                <a16:creationId xmlns:a16="http://schemas.microsoft.com/office/drawing/2014/main" id="{A7A950A7-E699-0654-51D4-E12E753ADAF7}"/>
              </a:ext>
            </a:extLst>
          </p:cNvPr>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Published result</a:t>
            </a:r>
          </a:p>
        </p:txBody>
      </p:sp>
      <p:pic>
        <p:nvPicPr>
          <p:cNvPr id="156" name="Picture 6" descr="Audience, movie, film, cinema, Theater, performance icon">
            <a:extLst>
              <a:ext uri="{FF2B5EF4-FFF2-40B4-BE49-F238E27FC236}">
                <a16:creationId xmlns:a16="http://schemas.microsoft.com/office/drawing/2014/main" id="{66AF3FBC-4EA1-736C-FD60-2CD132EB6793}"/>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9642967" y="28656846"/>
            <a:ext cx="1880979" cy="2080281"/>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1483116D-5B03-EB63-41CE-63A923BE61FE}"/>
              </a:ext>
            </a:extLst>
          </p:cNvPr>
          <p:cNvSpPr txBox="1"/>
          <p:nvPr/>
        </p:nvSpPr>
        <p:spPr>
          <a:xfrm>
            <a:off x="11698263" y="28718886"/>
            <a:ext cx="217487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p>
        </p:txBody>
      </p:sp>
      <p:grpSp>
        <p:nvGrpSpPr>
          <p:cNvPr id="158" name="Group 157">
            <a:extLst>
              <a:ext uri="{FF2B5EF4-FFF2-40B4-BE49-F238E27FC236}">
                <a16:creationId xmlns:a16="http://schemas.microsoft.com/office/drawing/2014/main" id="{60D7C56A-BDC3-3C21-9B97-209B31D2BD68}"/>
              </a:ext>
            </a:extLst>
          </p:cNvPr>
          <p:cNvGrpSpPr/>
          <p:nvPr/>
        </p:nvGrpSpPr>
        <p:grpSpPr>
          <a:xfrm>
            <a:off x="7991149" y="1558413"/>
            <a:ext cx="4853625" cy="1271966"/>
            <a:chOff x="4268685" y="1767491"/>
            <a:chExt cx="4853625" cy="1271966"/>
          </a:xfrm>
        </p:grpSpPr>
        <p:sp>
          <p:nvSpPr>
            <p:cNvPr id="159" name="Text Box 130">
              <a:extLst>
                <a:ext uri="{FF2B5EF4-FFF2-40B4-BE49-F238E27FC236}">
                  <a16:creationId xmlns:a16="http://schemas.microsoft.com/office/drawing/2014/main" id="{14B059A5-C519-0E6F-44FD-39AF0C28365E}"/>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40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C2CA788E-F8D6-E0CC-C572-303696A49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53B2FC8E-5BEF-53B3-2367-5C59EF884FED}"/>
              </a:ext>
            </a:extLst>
          </p:cNvPr>
          <p:cNvGrpSpPr/>
          <p:nvPr/>
        </p:nvGrpSpPr>
        <p:grpSpPr>
          <a:xfrm>
            <a:off x="8356734" y="7863205"/>
            <a:ext cx="3341529" cy="1159122"/>
            <a:chOff x="4372946" y="13378675"/>
            <a:chExt cx="3341529" cy="1159122"/>
          </a:xfrm>
        </p:grpSpPr>
        <p:sp>
          <p:nvSpPr>
            <p:cNvPr id="162" name="Text Box 135">
              <a:extLst>
                <a:ext uri="{FF2B5EF4-FFF2-40B4-BE49-F238E27FC236}">
                  <a16:creationId xmlns:a16="http://schemas.microsoft.com/office/drawing/2014/main" id="{629E2ED5-B0A5-2618-27F9-F9EA3F4AA583}"/>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63" name="Picture 16" descr="results&quot; Icon - Download for free ...">
              <a:extLst>
                <a:ext uri="{FF2B5EF4-FFF2-40B4-BE49-F238E27FC236}">
                  <a16:creationId xmlns:a16="http://schemas.microsoft.com/office/drawing/2014/main" id="{D144E107-7B0E-594A-181F-F3549E65764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756873A1-6236-4079-599E-E0883DEE94AA}"/>
              </a:ext>
            </a:extLst>
          </p:cNvPr>
          <p:cNvGrpSpPr/>
          <p:nvPr/>
        </p:nvGrpSpPr>
        <p:grpSpPr>
          <a:xfrm>
            <a:off x="1075011" y="7456191"/>
            <a:ext cx="4863832" cy="1415475"/>
            <a:chOff x="3704651" y="20292318"/>
            <a:chExt cx="4863832" cy="1415475"/>
          </a:xfrm>
        </p:grpSpPr>
        <p:sp>
          <p:nvSpPr>
            <p:cNvPr id="165" name="Text Box 134">
              <a:extLst>
                <a:ext uri="{FF2B5EF4-FFF2-40B4-BE49-F238E27FC236}">
                  <a16:creationId xmlns:a16="http://schemas.microsoft.com/office/drawing/2014/main" id="{04FCB703-B72D-70C1-4BCB-AF7B3D04EAAE}"/>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DISCUSSION</a:t>
              </a:r>
            </a:p>
          </p:txBody>
        </p:sp>
        <p:pic>
          <p:nvPicPr>
            <p:cNvPr id="166" name="Picture 14" descr="Discussion Icon Graphic by rudezstudio ...">
              <a:extLst>
                <a:ext uri="{FF2B5EF4-FFF2-40B4-BE49-F238E27FC236}">
                  <a16:creationId xmlns:a16="http://schemas.microsoft.com/office/drawing/2014/main" id="{E2777116-8B4F-5B05-22C3-4B920FB9E9A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Methods Icons - Free SVG &amp; PNG Methods Images - Noun Project">
            <a:extLst>
              <a:ext uri="{FF2B5EF4-FFF2-40B4-BE49-F238E27FC236}">
                <a16:creationId xmlns:a16="http://schemas.microsoft.com/office/drawing/2014/main" id="{724DB334-794B-3742-D855-152989562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8,142 Conclusions Icons Royalty-Free Photos and Stock Images | Shutterstock">
            <a:extLst>
              <a:ext uri="{FF2B5EF4-FFF2-40B4-BE49-F238E27FC236}">
                <a16:creationId xmlns:a16="http://schemas.microsoft.com/office/drawing/2014/main" id="{B7E48245-08A3-E912-7B84-99D0641FD176}"/>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p:blipFill>
        <p:spPr bwMode="auto">
          <a:xfrm>
            <a:off x="8662040" y="14633481"/>
            <a:ext cx="1234943" cy="148770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0" descr="Result - Free files and folders icons">
            <a:extLst>
              <a:ext uri="{FF2B5EF4-FFF2-40B4-BE49-F238E27FC236}">
                <a16:creationId xmlns:a16="http://schemas.microsoft.com/office/drawing/2014/main" id="{5DC3F1C3-A867-79E7-62E6-C5B6318DB3F8}"/>
              </a:ext>
            </a:extLst>
          </p:cNvPr>
          <p:cNvPicPr>
            <a:picLocks noChangeAspect="1" noChangeArrowheads="1"/>
          </p:cNvPicPr>
          <p:nvPr/>
        </p:nvPicPr>
        <p:blipFill>
          <a:blip r:embed="rId8"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sp>
        <p:nvSpPr>
          <p:cNvPr id="168" name="Rectangle 167">
            <a:extLst>
              <a:ext uri="{FF2B5EF4-FFF2-40B4-BE49-F238E27FC236}">
                <a16:creationId xmlns:a16="http://schemas.microsoft.com/office/drawing/2014/main" id="{2B3D506E-153E-3C44-B023-8013A9133750}"/>
              </a:ext>
            </a:extLst>
          </p:cNvPr>
          <p:cNvSpPr/>
          <p:nvPr/>
        </p:nvSpPr>
        <p:spPr>
          <a:xfrm>
            <a:off x="12992756" y="30853070"/>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endParaRPr lang="en-AS" sz="4000" dirty="0"/>
          </a:p>
        </p:txBody>
      </p:sp>
      <p:sp>
        <p:nvSpPr>
          <p:cNvPr id="2" name="Rectangle 1">
            <a:extLst>
              <a:ext uri="{FF2B5EF4-FFF2-40B4-BE49-F238E27FC236}">
                <a16:creationId xmlns:a16="http://schemas.microsoft.com/office/drawing/2014/main" id="{DA71A0F0-AA9E-4C2A-8290-FC1B4CD45973}"/>
              </a:ext>
            </a:extLst>
          </p:cNvPr>
          <p:cNvSpPr/>
          <p:nvPr/>
        </p:nvSpPr>
        <p:spPr>
          <a:xfrm>
            <a:off x="983919" y="2790263"/>
            <a:ext cx="5667318" cy="452431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This paper presents a novel deep learning-based system for real-time vehicle speed detection using low-altitude unmanned aerial vehicles (UAVs) in smart cities. The system employs a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deep learning model embedded on a Raspberry Pi 4B processor and Intel Neural Compute Stick 2 for edge-based vehicle detection and speed estimation. The authors evaluated the performance of the proposed system by conducting experiments at different UAV heights (0.7 to 3 meters) and camera angles, demonstrating its effectiveness in accurately detecting and estimating the speeds of vehicles, especially in dynamic and crowded scenarios such as intersections near schools and hospitals. The results show the superiority of the proposed UAV-based system over existing approaches, making it a promising solution for improving traffic safety and security in future smart cities.</a:t>
            </a:r>
          </a:p>
        </p:txBody>
      </p:sp>
      <p:sp>
        <p:nvSpPr>
          <p:cNvPr id="4" name="Rectangle 3">
            <a:extLst>
              <a:ext uri="{FF2B5EF4-FFF2-40B4-BE49-F238E27FC236}">
                <a16:creationId xmlns:a16="http://schemas.microsoft.com/office/drawing/2014/main" id="{5B652CD5-2CA6-410D-9946-533198192D1B}"/>
              </a:ext>
            </a:extLst>
          </p:cNvPr>
          <p:cNvSpPr/>
          <p:nvPr/>
        </p:nvSpPr>
        <p:spPr>
          <a:xfrm>
            <a:off x="7847635" y="3171401"/>
            <a:ext cx="5984089" cy="452431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Unmanned aerial vehicles (UAVs) have gained significant attention in various remote sensing applications, including transportation management. One such application is the use of UAVs for real-time vehicle speed detection, which can contribute to enhanced traffic safety and security in smart cities. However, most existing vehicle speed estimation methods lack the ability to provide accurate and reliable detection in different situations and scenarios.</a:t>
            </a:r>
          </a:p>
          <a:p>
            <a:pPr algn="just"/>
            <a:r>
              <a:rPr lang="en-US" dirty="0">
                <a:latin typeface="Times New Roman" panose="02020603050405020304" pitchFamily="18" charset="0"/>
                <a:cs typeface="Times New Roman" panose="02020603050405020304" pitchFamily="18" charset="0"/>
              </a:rPr>
              <a:t>To address this gap, this study introduces a novel low-altitude vehicle speed detector system using UAVs for remote sensing applications in smart cities. The proposed system leverages a deep learning-based approach, specifically the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model, to detect and estimate the speeds of vehicles. The system is implemented on a Raspberry Pi 4B processor and Intel Neural Compute Stick 2, providing edge-based processing capabilities.</a:t>
            </a:r>
          </a:p>
        </p:txBody>
      </p:sp>
      <p:pic>
        <p:nvPicPr>
          <p:cNvPr id="6" name="Picture 5">
            <a:extLst>
              <a:ext uri="{FF2B5EF4-FFF2-40B4-BE49-F238E27FC236}">
                <a16:creationId xmlns:a16="http://schemas.microsoft.com/office/drawing/2014/main" id="{55181AB5-FA3F-4EB5-A23C-B8765B8EDE67}"/>
              </a:ext>
            </a:extLst>
          </p:cNvPr>
          <p:cNvPicPr>
            <a:picLocks noChangeAspect="1"/>
          </p:cNvPicPr>
          <p:nvPr/>
        </p:nvPicPr>
        <p:blipFill>
          <a:blip r:embed="rId9"/>
          <a:stretch>
            <a:fillRect/>
          </a:stretch>
        </p:blipFill>
        <p:spPr>
          <a:xfrm>
            <a:off x="1054913" y="12349612"/>
            <a:ext cx="6113367" cy="4255884"/>
          </a:xfrm>
          <a:prstGeom prst="rect">
            <a:avLst/>
          </a:prstGeom>
        </p:spPr>
      </p:pic>
      <p:sp>
        <p:nvSpPr>
          <p:cNvPr id="7" name="Rectangle 6">
            <a:extLst>
              <a:ext uri="{FF2B5EF4-FFF2-40B4-BE49-F238E27FC236}">
                <a16:creationId xmlns:a16="http://schemas.microsoft.com/office/drawing/2014/main" id="{AA437602-972E-41EE-9B57-46437A394466}"/>
              </a:ext>
            </a:extLst>
          </p:cNvPr>
          <p:cNvSpPr/>
          <p:nvPr/>
        </p:nvSpPr>
        <p:spPr>
          <a:xfrm>
            <a:off x="1165025" y="9249717"/>
            <a:ext cx="5406719" cy="341632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results show the superiority of the UAV-based system over traditional fixed cameras and police officers for real-time vehicle speed monitoring in smart cities. The edge-based processing capabilities and deep learning-powered detection and estimation enable reliable performance even in dynamic traffic conditions. The system's ability to be deployed at low altitudes provides flexibility and reduces privacy concerns compared to higher-altitude UAV solutions. Further research is needed to evaluate the system's performance at larger scales and under varying weather/lighting conditions.</a:t>
            </a:r>
          </a:p>
        </p:txBody>
      </p:sp>
      <p:pic>
        <p:nvPicPr>
          <p:cNvPr id="9" name="Picture 8">
            <a:extLst>
              <a:ext uri="{FF2B5EF4-FFF2-40B4-BE49-F238E27FC236}">
                <a16:creationId xmlns:a16="http://schemas.microsoft.com/office/drawing/2014/main" id="{6C9A0C26-4522-46F1-99D4-EFE98473988C}"/>
              </a:ext>
            </a:extLst>
          </p:cNvPr>
          <p:cNvPicPr>
            <a:picLocks noChangeAspect="1"/>
          </p:cNvPicPr>
          <p:nvPr/>
        </p:nvPicPr>
        <p:blipFill>
          <a:blip r:embed="rId10"/>
          <a:stretch>
            <a:fillRect/>
          </a:stretch>
        </p:blipFill>
        <p:spPr>
          <a:xfrm>
            <a:off x="642500" y="23560370"/>
            <a:ext cx="1714354" cy="3501660"/>
          </a:xfrm>
          <a:prstGeom prst="rect">
            <a:avLst/>
          </a:prstGeom>
        </p:spPr>
      </p:pic>
      <p:pic>
        <p:nvPicPr>
          <p:cNvPr id="13" name="Picture 12">
            <a:extLst>
              <a:ext uri="{FF2B5EF4-FFF2-40B4-BE49-F238E27FC236}">
                <a16:creationId xmlns:a16="http://schemas.microsoft.com/office/drawing/2014/main" id="{9A1E571E-2DD1-4497-BC5A-0AF734461168}"/>
              </a:ext>
            </a:extLst>
          </p:cNvPr>
          <p:cNvPicPr>
            <a:picLocks noChangeAspect="1"/>
          </p:cNvPicPr>
          <p:nvPr/>
        </p:nvPicPr>
        <p:blipFill>
          <a:blip r:embed="rId11"/>
          <a:stretch>
            <a:fillRect/>
          </a:stretch>
        </p:blipFill>
        <p:spPr>
          <a:xfrm>
            <a:off x="2356854" y="25467770"/>
            <a:ext cx="4601909" cy="1739304"/>
          </a:xfrm>
          <a:prstGeom prst="rect">
            <a:avLst/>
          </a:prstGeom>
        </p:spPr>
      </p:pic>
      <p:pic>
        <p:nvPicPr>
          <p:cNvPr id="15" name="Picture 14">
            <a:extLst>
              <a:ext uri="{FF2B5EF4-FFF2-40B4-BE49-F238E27FC236}">
                <a16:creationId xmlns:a16="http://schemas.microsoft.com/office/drawing/2014/main" id="{7356FEA7-A4C6-435F-8A1E-83228EC98974}"/>
              </a:ext>
            </a:extLst>
          </p:cNvPr>
          <p:cNvPicPr>
            <a:picLocks noChangeAspect="1"/>
          </p:cNvPicPr>
          <p:nvPr/>
        </p:nvPicPr>
        <p:blipFill>
          <a:blip r:embed="rId12"/>
          <a:stretch>
            <a:fillRect/>
          </a:stretch>
        </p:blipFill>
        <p:spPr>
          <a:xfrm>
            <a:off x="8821531" y="9322719"/>
            <a:ext cx="3523850" cy="2236878"/>
          </a:xfrm>
          <a:prstGeom prst="rect">
            <a:avLst/>
          </a:prstGeom>
        </p:spPr>
      </p:pic>
      <p:pic>
        <p:nvPicPr>
          <p:cNvPr id="19" name="Picture 18">
            <a:extLst>
              <a:ext uri="{FF2B5EF4-FFF2-40B4-BE49-F238E27FC236}">
                <a16:creationId xmlns:a16="http://schemas.microsoft.com/office/drawing/2014/main" id="{CC95990C-E137-428F-B028-8B34BA1BA971}"/>
              </a:ext>
            </a:extLst>
          </p:cNvPr>
          <p:cNvPicPr>
            <a:picLocks noChangeAspect="1"/>
          </p:cNvPicPr>
          <p:nvPr/>
        </p:nvPicPr>
        <p:blipFill>
          <a:blip r:embed="rId13"/>
          <a:stretch>
            <a:fillRect/>
          </a:stretch>
        </p:blipFill>
        <p:spPr>
          <a:xfrm>
            <a:off x="8184887" y="12973925"/>
            <a:ext cx="5115496" cy="1341006"/>
          </a:xfrm>
          <a:prstGeom prst="rect">
            <a:avLst/>
          </a:prstGeom>
        </p:spPr>
      </p:pic>
      <p:pic>
        <p:nvPicPr>
          <p:cNvPr id="8" name="Picture 7">
            <a:extLst>
              <a:ext uri="{FF2B5EF4-FFF2-40B4-BE49-F238E27FC236}">
                <a16:creationId xmlns:a16="http://schemas.microsoft.com/office/drawing/2014/main" id="{DEC29CC5-3A34-4294-8772-5F39D52A5A9B}"/>
              </a:ext>
            </a:extLst>
          </p:cNvPr>
          <p:cNvPicPr>
            <a:picLocks noChangeAspect="1"/>
          </p:cNvPicPr>
          <p:nvPr/>
        </p:nvPicPr>
        <p:blipFill rotWithShape="1">
          <a:blip r:embed="rId14"/>
          <a:srcRect l="2676"/>
          <a:stretch/>
        </p:blipFill>
        <p:spPr>
          <a:xfrm>
            <a:off x="2248991" y="23647939"/>
            <a:ext cx="4893305" cy="1576709"/>
          </a:xfrm>
          <a:prstGeom prst="rect">
            <a:avLst/>
          </a:prstGeom>
        </p:spPr>
      </p:pic>
      <p:sp>
        <p:nvSpPr>
          <p:cNvPr id="22" name="Rectangle 21">
            <a:extLst>
              <a:ext uri="{FF2B5EF4-FFF2-40B4-BE49-F238E27FC236}">
                <a16:creationId xmlns:a16="http://schemas.microsoft.com/office/drawing/2014/main" id="{82118AC7-019E-4688-8DE7-672E4CDF3A29}"/>
              </a:ext>
            </a:extLst>
          </p:cNvPr>
          <p:cNvSpPr/>
          <p:nvPr/>
        </p:nvSpPr>
        <p:spPr>
          <a:xfrm>
            <a:off x="1130904" y="19262685"/>
            <a:ext cx="5698863" cy="424731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system used a Raspberry Pi 4B processor and Intel Neural Compute Stick 2 as the edge computing hardware, with the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deep learning model embedded for real-time vehicle detection and speed estimation.</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researchers optimized the camera's field of view by testing different UAV heights (0.7 to 3 meters) and camera angles in both indoor and outdoor scenarios.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For real-world evaluation, the system was deployed at a university intersection, testing the same range of UAV heights and camera angles. Vehicle speed estimates were compared against ground truth measurements from a laser gun.</a:t>
            </a:r>
          </a:p>
          <a:p>
            <a:pPr algn="just"/>
            <a:endParaRPr lang="en-US"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1A1F4702-7B18-48D0-82E0-BC4F1A622C49}"/>
              </a:ext>
            </a:extLst>
          </p:cNvPr>
          <p:cNvSpPr/>
          <p:nvPr/>
        </p:nvSpPr>
        <p:spPr>
          <a:xfrm>
            <a:off x="7764817" y="11666596"/>
            <a:ext cx="5806537"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he proposed UAV-based system outperformed existing approaches, demonstrating high effectiveness in accurately detecting and estimating vehicle speeds, especially in crowded areas like intersections near schools and hospitals.</a:t>
            </a:r>
          </a:p>
        </p:txBody>
      </p:sp>
      <p:sp>
        <p:nvSpPr>
          <p:cNvPr id="26" name="Rectangle 25">
            <a:extLst>
              <a:ext uri="{FF2B5EF4-FFF2-40B4-BE49-F238E27FC236}">
                <a16:creationId xmlns:a16="http://schemas.microsoft.com/office/drawing/2014/main" id="{494A9CE4-1C83-4E93-B962-15F3E7A3D21B}"/>
              </a:ext>
            </a:extLst>
          </p:cNvPr>
          <p:cNvSpPr/>
          <p:nvPr/>
        </p:nvSpPr>
        <p:spPr>
          <a:xfrm>
            <a:off x="7752452" y="16671667"/>
            <a:ext cx="5939099" cy="840230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proposed UAV-based deep learning system provides a secure and reliable solution for real-time vehicle speed monitoring in smart cities. Key advantages include: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1. Improved accuracy and reliability: The system demonstrated superior performance in detecting and estimating vehicle speeds, especially in crowded, dynamic traffic conditions where traditional methods struggle.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Edge-based processing capabilities: Embedding the deep learning model on the Raspberry Pi 4B and Intel Neural Compute Stick 2 enables real-time, on-board processing and inference, avoiding the latency and security issues of cloud-based approaches.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Flexible low-altitude deployment: The ability to operate the UAV at low heights (0.7 to 3 meters) provides flexibility in deployment and reduces privacy concerns compared to higher-altitude UAV solutions.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4. Improved traffic safety and security: By accurately monitoring vehicle speeds, the system can help enforce speed limits, identify reckless driving, and enhance overall traffic safety and security in smart cities.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innovative UAV-based deep learning system overcomes the limitations of existing vehicle speed estimation methods, offering a promising solution to support intelligent transportation management and improve quality of life in smart urban environments.</a:t>
            </a:r>
          </a:p>
        </p:txBody>
      </p:sp>
      <p:pic>
        <p:nvPicPr>
          <p:cNvPr id="27" name="Picture 26">
            <a:extLst>
              <a:ext uri="{FF2B5EF4-FFF2-40B4-BE49-F238E27FC236}">
                <a16:creationId xmlns:a16="http://schemas.microsoft.com/office/drawing/2014/main" id="{DA2B0858-7CE5-49C5-B2D0-139DA2E8BD91}"/>
              </a:ext>
            </a:extLst>
          </p:cNvPr>
          <p:cNvPicPr>
            <a:picLocks noChangeAspect="1"/>
          </p:cNvPicPr>
          <p:nvPr/>
        </p:nvPicPr>
        <p:blipFill>
          <a:blip r:embed="rId15"/>
          <a:stretch>
            <a:fillRect/>
          </a:stretch>
        </p:blipFill>
        <p:spPr>
          <a:xfrm>
            <a:off x="8552308" y="25287966"/>
            <a:ext cx="4292466" cy="2956350"/>
          </a:xfrm>
          <a:prstGeom prst="rect">
            <a:avLst/>
          </a:prstGeom>
        </p:spPr>
      </p:pic>
    </p:spTree>
    <p:extLst>
      <p:ext uri="{BB962C8B-B14F-4D97-AF65-F5344CB8AC3E}">
        <p14:creationId xmlns:p14="http://schemas.microsoft.com/office/powerpoint/2010/main" val="546106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F4C7FA-C368-52EA-243F-D35939E49934}"/>
              </a:ext>
            </a:extLst>
          </p:cNvPr>
          <p:cNvSpPr/>
          <p:nvPr/>
        </p:nvSpPr>
        <p:spPr bwMode="auto">
          <a:xfrm rot="16200000">
            <a:off x="-10721006" y="12550112"/>
            <a:ext cx="25559662" cy="4117641"/>
          </a:xfrm>
          <a:prstGeom prst="rect">
            <a:avLst/>
          </a:prstGeom>
          <a:solidFill>
            <a:srgbClr val="D0E3F3"/>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S"/>
          </a:p>
        </p:txBody>
      </p:sp>
      <p:sp>
        <p:nvSpPr>
          <p:cNvPr id="50" name="Text Box 121">
            <a:extLst>
              <a:ext uri="{FF2B5EF4-FFF2-40B4-BE49-F238E27FC236}">
                <a16:creationId xmlns:a16="http://schemas.microsoft.com/office/drawing/2014/main" id="{B2473A51-8827-AAF7-04A2-10B5051BD9FA}"/>
              </a:ext>
            </a:extLst>
          </p:cNvPr>
          <p:cNvSpPr txBox="1">
            <a:spLocks noChangeArrowheads="1"/>
          </p:cNvSpPr>
          <p:nvPr/>
        </p:nvSpPr>
        <p:spPr bwMode="auto">
          <a:xfrm>
            <a:off x="114300" y="6919913"/>
            <a:ext cx="3980355" cy="738663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en-AS" dirty="0"/>
              <a:t>Click here to insert your Abstract text. Type it in or copy and paste from your Word document or other source.</a:t>
            </a:r>
          </a:p>
          <a:p>
            <a:endParaRPr lang="en-US" altLang="en-AS" dirty="0"/>
          </a:p>
          <a:p>
            <a:r>
              <a:rPr lang="en-US" altLang="en-AS" dirty="0"/>
              <a:t>This text box will automatically re-size to your text.</a:t>
            </a:r>
          </a:p>
          <a:p>
            <a:endParaRPr lang="en-US" altLang="en-AS" dirty="0"/>
          </a:p>
          <a:p>
            <a:r>
              <a:rPr lang="en-US" altLang="en-AS" dirty="0"/>
              <a:t>To change the background color of this text box: Double-click near the edge to open the Format tool, select ‘Colors and Lines’, and change the fill color to whatever you like.</a:t>
            </a:r>
          </a:p>
          <a:p>
            <a:endParaRPr lang="en-US" altLang="en-AS" dirty="0"/>
          </a:p>
          <a:p>
            <a:r>
              <a:rPr lang="en-US" altLang="en-AS" dirty="0"/>
              <a:t>To change the font style of this text box: Click on the border once to highlight the entire text box, then select a different font or font size that suits you. This text is in Arial 22pt and is easily readable up to 3 feet away in a 24x48 poster, and up to 6 feet away in a 48x96 poster (file printed at 200%).</a:t>
            </a:r>
          </a:p>
        </p:txBody>
      </p:sp>
      <p:sp>
        <p:nvSpPr>
          <p:cNvPr id="51" name="Text Box 182">
            <a:extLst>
              <a:ext uri="{FF2B5EF4-FFF2-40B4-BE49-F238E27FC236}">
                <a16:creationId xmlns:a16="http://schemas.microsoft.com/office/drawing/2014/main" id="{88DFC558-BA06-CB24-1D9C-4FC75C76876A}"/>
              </a:ext>
            </a:extLst>
          </p:cNvPr>
          <p:cNvSpPr txBox="1">
            <a:spLocks noChangeArrowheads="1"/>
          </p:cNvSpPr>
          <p:nvPr/>
        </p:nvSpPr>
        <p:spPr bwMode="auto">
          <a:xfrm>
            <a:off x="114300" y="6328077"/>
            <a:ext cx="2743880" cy="75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ABSTRACT</a:t>
            </a:r>
          </a:p>
        </p:txBody>
      </p:sp>
      <p:sp>
        <p:nvSpPr>
          <p:cNvPr id="58" name="Text Box 129">
            <a:extLst>
              <a:ext uri="{FF2B5EF4-FFF2-40B4-BE49-F238E27FC236}">
                <a16:creationId xmlns:a16="http://schemas.microsoft.com/office/drawing/2014/main" id="{61529375-6B7D-BE15-5ABD-3C5FB9CC7C6A}"/>
              </a:ext>
            </a:extLst>
          </p:cNvPr>
          <p:cNvSpPr txBox="1">
            <a:spLocks noChangeArrowheads="1"/>
          </p:cNvSpPr>
          <p:nvPr/>
        </p:nvSpPr>
        <p:spPr bwMode="auto">
          <a:xfrm>
            <a:off x="4268685" y="2998738"/>
            <a:ext cx="9736240" cy="408158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A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AS" dirty="0"/>
          </a:p>
          <a:p>
            <a:r>
              <a:rPr lang="en-US" altLang="en-AS" dirty="0"/>
              <a:t>To have the box automatically re-size to your text: Double-click near the edge to open the Format tool, and select ‘Text Box’, then check “Resize AutoShape to Fit Text”.</a:t>
            </a:r>
          </a:p>
          <a:p>
            <a:endParaRPr lang="en-US" altLang="en-AS" dirty="0"/>
          </a:p>
          <a:p>
            <a:r>
              <a:rPr lang="en-US" altLang="en-AS" dirty="0"/>
              <a:t>To change the background color of this text box: Double-click near the edge to open the Format tool, select ‘Colors and Lines’, and change the fill color to whatever you like. </a:t>
            </a:r>
          </a:p>
          <a:p>
            <a:endParaRPr lang="en-US" altLang="en-AS" dirty="0"/>
          </a:p>
          <a:p>
            <a:r>
              <a:rPr lang="en-US" altLang="en-A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61" name="Text Box 129">
            <a:extLst>
              <a:ext uri="{FF2B5EF4-FFF2-40B4-BE49-F238E27FC236}">
                <a16:creationId xmlns:a16="http://schemas.microsoft.com/office/drawing/2014/main" id="{8EC65A16-E832-2A94-335B-743E3C0369A4}"/>
              </a:ext>
            </a:extLst>
          </p:cNvPr>
          <p:cNvSpPr txBox="1">
            <a:spLocks noChangeArrowheads="1"/>
          </p:cNvSpPr>
          <p:nvPr/>
        </p:nvSpPr>
        <p:spPr bwMode="auto">
          <a:xfrm>
            <a:off x="4212624" y="14611349"/>
            <a:ext cx="9773043" cy="589521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A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AS" dirty="0"/>
          </a:p>
          <a:p>
            <a:r>
              <a:rPr lang="en-US" altLang="en-AS" dirty="0"/>
              <a:t>To have the box automatically re-size to your text: Double-click near the edge to open the Format tool, and select ‘Text Box’, then check “Resize AutoShape to Fit Text”.</a:t>
            </a:r>
          </a:p>
          <a:p>
            <a:endParaRPr lang="en-US" altLang="en-AS" dirty="0"/>
          </a:p>
          <a:p>
            <a:r>
              <a:rPr lang="en-US" altLang="en-AS" dirty="0"/>
              <a:t>To change the background color of this text box: Double-click near the edge to open the Format tool, select ‘Colors and Lines’, and change the fill color to whatever you like. </a:t>
            </a:r>
          </a:p>
          <a:p>
            <a:endParaRPr lang="en-US" altLang="en-AS" dirty="0"/>
          </a:p>
          <a:p>
            <a:r>
              <a:rPr lang="en-US" altLang="en-A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5" name="Text Box 129">
            <a:extLst>
              <a:ext uri="{FF2B5EF4-FFF2-40B4-BE49-F238E27FC236}">
                <a16:creationId xmlns:a16="http://schemas.microsoft.com/office/drawing/2014/main" id="{A28D5572-3DAF-A751-48AF-5E1DF8A9FDC0}"/>
              </a:ext>
            </a:extLst>
          </p:cNvPr>
          <p:cNvSpPr txBox="1">
            <a:spLocks noChangeArrowheads="1"/>
          </p:cNvSpPr>
          <p:nvPr/>
        </p:nvSpPr>
        <p:spPr bwMode="auto">
          <a:xfrm>
            <a:off x="4231882" y="21493543"/>
            <a:ext cx="9773043" cy="589521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A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AS" dirty="0"/>
          </a:p>
          <a:p>
            <a:r>
              <a:rPr lang="en-US" altLang="en-AS" dirty="0"/>
              <a:t>To have the box automatically re-size to your text: Double-click near the edge to open the Format tool, and select ‘Text Box’, then check “Resize AutoShape to Fit Text”.</a:t>
            </a:r>
          </a:p>
          <a:p>
            <a:endParaRPr lang="en-US" altLang="en-AS" dirty="0"/>
          </a:p>
          <a:p>
            <a:r>
              <a:rPr lang="en-US" altLang="en-AS" dirty="0"/>
              <a:t>To change the background color of this text box: Double-click near the edge to open the Format tool, select ‘Colors and Lines’, and change the fill color to whatever you like. </a:t>
            </a:r>
          </a:p>
          <a:p>
            <a:endParaRPr lang="en-US" altLang="en-AS" dirty="0"/>
          </a:p>
          <a:p>
            <a:r>
              <a:rPr lang="en-US" altLang="en-A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11" name="TextBox 10">
            <a:extLst>
              <a:ext uri="{FF2B5EF4-FFF2-40B4-BE49-F238E27FC236}">
                <a16:creationId xmlns:a16="http://schemas.microsoft.com/office/drawing/2014/main" id="{6356E0E2-084B-5E52-BA58-45AA14BFDA77}"/>
              </a:ext>
            </a:extLst>
          </p:cNvPr>
          <p:cNvSpPr txBox="1"/>
          <p:nvPr/>
        </p:nvSpPr>
        <p:spPr>
          <a:xfrm>
            <a:off x="152400" y="28854400"/>
            <a:ext cx="11087100" cy="1844246"/>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GB" sz="1200" dirty="0"/>
              <a:t>Ferrández-Pastor, Francisco, et al. "Developing ubiquitous sensor network platform using internet of things: Application in precision agriculture." Sensors 16.7 (2016): 1141</a:t>
            </a:r>
            <a:endParaRPr lang="en-US" sz="1200" dirty="0"/>
          </a:p>
          <a:p>
            <a:r>
              <a:rPr lang="en-GB" sz="1200" dirty="0"/>
              <a:t>Gondchawar, Nikesh, and R. S. Kawitkar. "IoT based smart agriculture." International Journal of advanced research in Computer and Communication Engineering 5.6 (2016): 838-842</a:t>
            </a:r>
            <a:endParaRPr lang="en-US" sz="1200" dirty="0"/>
          </a:p>
          <a:p>
            <a:r>
              <a:rPr lang="en-GB" sz="1200" dirty="0"/>
              <a:t>Krishna, K. L., Silver, O., Malende, W. F., &amp; Anuradha, K. (2017). Internet of Things application for implementation of smart agriculture system. 2017 International Conference on I-SMAC (IoT in Social, Mobile, Analytics </a:t>
            </a:r>
            <a:r>
              <a:rPr lang="en-GB" sz="1100" dirty="0"/>
              <a:t>and</a:t>
            </a:r>
            <a:r>
              <a:rPr lang="en-GB" sz="1200" dirty="0"/>
              <a:t> Cloud) (I-SMAC). doi:10.1109/i-smac.2017.8058236</a:t>
            </a:r>
            <a:endParaRPr lang="en-US" sz="1200" dirty="0"/>
          </a:p>
          <a:p>
            <a:r>
              <a:rPr lang="en-GB" sz="1200" dirty="0"/>
              <a:t>P. J. Sarkar and S. Chanagala, “IoT based Digital Agriculture Monitoring System &amp; Their Impact on Optimal Utilization of Resources,” J. Res. Vol., vol. 4, no. 01, pp. 1–4, 2018  </a:t>
            </a:r>
            <a:endParaRPr lang="en-US" sz="1200" dirty="0"/>
          </a:p>
        </p:txBody>
      </p:sp>
      <p:sp>
        <p:nvSpPr>
          <p:cNvPr id="12" name="TextBox 11">
            <a:extLst>
              <a:ext uri="{FF2B5EF4-FFF2-40B4-BE49-F238E27FC236}">
                <a16:creationId xmlns:a16="http://schemas.microsoft.com/office/drawing/2014/main" id="{7B4EB68B-2FEE-0B39-1BD8-C74AE51F65F7}"/>
              </a:ext>
            </a:extLst>
          </p:cNvPr>
          <p:cNvSpPr txBox="1"/>
          <p:nvPr/>
        </p:nvSpPr>
        <p:spPr>
          <a:xfrm>
            <a:off x="11414590" y="28731205"/>
            <a:ext cx="259033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p>
        </p:txBody>
      </p:sp>
      <p:grpSp>
        <p:nvGrpSpPr>
          <p:cNvPr id="14" name="Group 13">
            <a:extLst>
              <a:ext uri="{FF2B5EF4-FFF2-40B4-BE49-F238E27FC236}">
                <a16:creationId xmlns:a16="http://schemas.microsoft.com/office/drawing/2014/main" id="{556FFFA4-840F-4904-FC4C-2E5F52D8E329}"/>
              </a:ext>
            </a:extLst>
          </p:cNvPr>
          <p:cNvGrpSpPr/>
          <p:nvPr/>
        </p:nvGrpSpPr>
        <p:grpSpPr>
          <a:xfrm>
            <a:off x="108763" y="27704220"/>
            <a:ext cx="4848357" cy="1124585"/>
            <a:chOff x="0" y="27617860"/>
            <a:chExt cx="4848357" cy="1124585"/>
          </a:xfrm>
        </p:grpSpPr>
        <p:sp>
          <p:nvSpPr>
            <p:cNvPr id="10" name="Text Box 136">
              <a:extLst>
                <a:ext uri="{FF2B5EF4-FFF2-40B4-BE49-F238E27FC236}">
                  <a16:creationId xmlns:a16="http://schemas.microsoft.com/office/drawing/2014/main" id="{E35E6231-0394-EEFD-11B9-69185E9B3B92}"/>
                </a:ext>
              </a:extLst>
            </p:cNvPr>
            <p:cNvSpPr txBox="1">
              <a:spLocks noChangeArrowheads="1"/>
            </p:cNvSpPr>
            <p:nvPr/>
          </p:nvSpPr>
          <p:spPr bwMode="auto">
            <a:xfrm>
              <a:off x="868002" y="27968689"/>
              <a:ext cx="3980355"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Published result</a:t>
              </a:r>
            </a:p>
          </p:txBody>
        </p:sp>
        <p:pic>
          <p:nvPicPr>
            <p:cNvPr id="1034" name="Picture 10" descr="Result - Free files and folders icons">
              <a:extLst>
                <a:ext uri="{FF2B5EF4-FFF2-40B4-BE49-F238E27FC236}">
                  <a16:creationId xmlns:a16="http://schemas.microsoft.com/office/drawing/2014/main" id="{A6E0A339-139A-A133-D83C-6877B76C2893}"/>
                </a:ext>
              </a:extLst>
            </p:cNvPr>
            <p:cNvPicPr>
              <a:picLocks noChangeAspect="1" noChangeArrowheads="1"/>
            </p:cNvPicPr>
            <p:nvPr/>
          </p:nvPicPr>
          <p:blipFill>
            <a:blip r:embed="rId2"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0" y="27617860"/>
              <a:ext cx="1124585" cy="11245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E065759B-0D90-99C0-25B6-9D9F5247CE16}"/>
              </a:ext>
            </a:extLst>
          </p:cNvPr>
          <p:cNvGrpSpPr/>
          <p:nvPr/>
        </p:nvGrpSpPr>
        <p:grpSpPr>
          <a:xfrm>
            <a:off x="11414590" y="27856069"/>
            <a:ext cx="2590335" cy="995912"/>
            <a:chOff x="11414590" y="27856069"/>
            <a:chExt cx="2590335" cy="995912"/>
          </a:xfrm>
        </p:grpSpPr>
        <p:pic>
          <p:nvPicPr>
            <p:cNvPr id="1032" name="Picture 8" descr="Is Live Streaming The Next Big Advertising Trend? - Mobile Marketing Watch">
              <a:extLst>
                <a:ext uri="{FF2B5EF4-FFF2-40B4-BE49-F238E27FC236}">
                  <a16:creationId xmlns:a16="http://schemas.microsoft.com/office/drawing/2014/main" id="{157C9DB9-0089-DB6C-37B3-ED42A4E4210C}"/>
                </a:ext>
              </a:extLst>
            </p:cNvPr>
            <p:cNvPicPr>
              <a:picLocks noChangeAspect="1" noChangeArrowheads="1"/>
            </p:cNvPicPr>
            <p:nvPr/>
          </p:nvPicPr>
          <p:blipFill>
            <a:blip r:embed="rId3" cstate="print">
              <a:clrChange>
                <a:clrFrom>
                  <a:srgbClr val="F2851E"/>
                </a:clrFrom>
                <a:clrTo>
                  <a:srgbClr val="F2851E">
                    <a:alpha val="0"/>
                  </a:srgbClr>
                </a:clrTo>
              </a:clrChange>
              <a:extLst>
                <a:ext uri="{28A0092B-C50C-407E-A947-70E740481C1C}">
                  <a14:useLocalDpi xmlns:a14="http://schemas.microsoft.com/office/drawing/2010/main" val="0"/>
                </a:ext>
              </a:extLst>
            </a:blip>
            <a:srcRect/>
            <a:stretch>
              <a:fillRect/>
            </a:stretch>
          </p:blipFill>
          <p:spPr bwMode="auto">
            <a:xfrm>
              <a:off x="11414590" y="27856069"/>
              <a:ext cx="1167935" cy="8750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36">
              <a:extLst>
                <a:ext uri="{FF2B5EF4-FFF2-40B4-BE49-F238E27FC236}">
                  <a16:creationId xmlns:a16="http://schemas.microsoft.com/office/drawing/2014/main" id="{7789DAB2-D152-745B-A9E2-34D380605D9C}"/>
                </a:ext>
              </a:extLst>
            </p:cNvPr>
            <p:cNvSpPr txBox="1">
              <a:spLocks noChangeArrowheads="1"/>
            </p:cNvSpPr>
            <p:nvPr/>
          </p:nvSpPr>
          <p:spPr bwMode="auto">
            <a:xfrm>
              <a:off x="12582525" y="28110644"/>
              <a:ext cx="1422400"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Video</a:t>
              </a:r>
            </a:p>
          </p:txBody>
        </p:sp>
      </p:grpSp>
      <p:grpSp>
        <p:nvGrpSpPr>
          <p:cNvPr id="16" name="Group 15">
            <a:extLst>
              <a:ext uri="{FF2B5EF4-FFF2-40B4-BE49-F238E27FC236}">
                <a16:creationId xmlns:a16="http://schemas.microsoft.com/office/drawing/2014/main" id="{8EAAC501-9494-0965-64CE-5FC2E77A9B44}"/>
              </a:ext>
            </a:extLst>
          </p:cNvPr>
          <p:cNvGrpSpPr/>
          <p:nvPr/>
        </p:nvGrpSpPr>
        <p:grpSpPr>
          <a:xfrm>
            <a:off x="3704651" y="20292318"/>
            <a:ext cx="4863832" cy="1415475"/>
            <a:chOff x="3704651" y="20292318"/>
            <a:chExt cx="4863832" cy="1415475"/>
          </a:xfrm>
        </p:grpSpPr>
        <p:sp>
          <p:nvSpPr>
            <p:cNvPr id="55" name="Text Box 134">
              <a:extLst>
                <a:ext uri="{FF2B5EF4-FFF2-40B4-BE49-F238E27FC236}">
                  <a16:creationId xmlns:a16="http://schemas.microsoft.com/office/drawing/2014/main" id="{20EE91B8-DA78-5993-6F52-8DD9AB6E33A0}"/>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DISCUSSION</a:t>
              </a:r>
            </a:p>
          </p:txBody>
        </p:sp>
        <p:pic>
          <p:nvPicPr>
            <p:cNvPr id="1038" name="Picture 14" descr="Discussion Icon Graphic by rudezstudio ...">
              <a:extLst>
                <a:ext uri="{FF2B5EF4-FFF2-40B4-BE49-F238E27FC236}">
                  <a16:creationId xmlns:a16="http://schemas.microsoft.com/office/drawing/2014/main" id="{5B24642B-9697-2762-E5E3-E954C0ADDCC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B75F916-F36C-80B8-2A23-EBC6A3DD4B1D}"/>
              </a:ext>
            </a:extLst>
          </p:cNvPr>
          <p:cNvGrpSpPr/>
          <p:nvPr/>
        </p:nvGrpSpPr>
        <p:grpSpPr>
          <a:xfrm>
            <a:off x="4372946" y="13378675"/>
            <a:ext cx="3341529" cy="1159122"/>
            <a:chOff x="4372946" y="13378675"/>
            <a:chExt cx="3341529" cy="1159122"/>
          </a:xfrm>
        </p:grpSpPr>
        <p:sp>
          <p:nvSpPr>
            <p:cNvPr id="56" name="Text Box 135">
              <a:extLst>
                <a:ext uri="{FF2B5EF4-FFF2-40B4-BE49-F238E27FC236}">
                  <a16:creationId xmlns:a16="http://schemas.microsoft.com/office/drawing/2014/main" id="{4B58C048-C169-63A5-C063-A1754FC9AC5F}"/>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040" name="Picture 16" descr="results&quot; Icon - Download for free ...">
              <a:extLst>
                <a:ext uri="{FF2B5EF4-FFF2-40B4-BE49-F238E27FC236}">
                  <a16:creationId xmlns:a16="http://schemas.microsoft.com/office/drawing/2014/main" id="{4F090D1A-4554-0218-B1F9-A149B3046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44545BC7-33A7-82D1-8A08-25EC34CEF96B}"/>
              </a:ext>
            </a:extLst>
          </p:cNvPr>
          <p:cNvGrpSpPr/>
          <p:nvPr/>
        </p:nvGrpSpPr>
        <p:grpSpPr>
          <a:xfrm>
            <a:off x="4268685" y="1767491"/>
            <a:ext cx="4853625" cy="1271966"/>
            <a:chOff x="4268685" y="1767491"/>
            <a:chExt cx="4853625" cy="1271966"/>
          </a:xfrm>
        </p:grpSpPr>
        <p:sp>
          <p:nvSpPr>
            <p:cNvPr id="54" name="Text Box 130">
              <a:extLst>
                <a:ext uri="{FF2B5EF4-FFF2-40B4-BE49-F238E27FC236}">
                  <a16:creationId xmlns:a16="http://schemas.microsoft.com/office/drawing/2014/main" id="{6906E3C4-7930-C843-9116-C044EC545318}"/>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AS" sz="4000" dirty="0">
                  <a:latin typeface="Impact" panose="020B0806030902050204" pitchFamily="34" charset="0"/>
                </a:rPr>
                <a:t>INTRODUCTION</a:t>
              </a:r>
            </a:p>
          </p:txBody>
        </p:sp>
        <p:pic>
          <p:nvPicPr>
            <p:cNvPr id="1042" name="Picture 18" descr="Introduction icons for free download | Freepik">
              <a:extLst>
                <a:ext uri="{FF2B5EF4-FFF2-40B4-BE49-F238E27FC236}">
                  <a16:creationId xmlns:a16="http://schemas.microsoft.com/office/drawing/2014/main" id="{6C2BE293-EAFA-A625-75DB-3E2FF1084B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3D71AF8-53B7-3BAA-FE46-B6703A6DF354}"/>
              </a:ext>
            </a:extLst>
          </p:cNvPr>
          <p:cNvSpPr/>
          <p:nvPr/>
        </p:nvSpPr>
        <p:spPr>
          <a:xfrm>
            <a:off x="12927902" y="30888114"/>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endParaRPr lang="en-AS" sz="4000" dirty="0"/>
          </a:p>
        </p:txBody>
      </p:sp>
      <p:pic>
        <p:nvPicPr>
          <p:cNvPr id="20" name="Picture 19" descr="Diagram&#10;&#10;Description generated with very high confidence">
            <a:extLst>
              <a:ext uri="{FF2B5EF4-FFF2-40B4-BE49-F238E27FC236}">
                <a16:creationId xmlns:a16="http://schemas.microsoft.com/office/drawing/2014/main" id="{DEB05AB8-EF98-77B4-B405-38FD87E1CB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2946" y="7217585"/>
            <a:ext cx="4786121" cy="3352895"/>
          </a:xfrm>
          <a:prstGeom prst="rect">
            <a:avLst/>
          </a:prstGeom>
        </p:spPr>
      </p:pic>
      <p:pic>
        <p:nvPicPr>
          <p:cNvPr id="21" name="Picture 20">
            <a:extLst>
              <a:ext uri="{FF2B5EF4-FFF2-40B4-BE49-F238E27FC236}">
                <a16:creationId xmlns:a16="http://schemas.microsoft.com/office/drawing/2014/main" id="{E29E26CD-A31B-16BF-5212-6201A141942A}"/>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4372946" y="10705970"/>
            <a:ext cx="6166600" cy="2416604"/>
          </a:xfrm>
          <a:prstGeom prst="rect">
            <a:avLst/>
          </a:prstGeom>
        </p:spPr>
      </p:pic>
    </p:spTree>
    <p:extLst>
      <p:ext uri="{BB962C8B-B14F-4D97-AF65-F5344CB8AC3E}">
        <p14:creationId xmlns:p14="http://schemas.microsoft.com/office/powerpoint/2010/main" val="3900268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129">
            <a:extLst>
              <a:ext uri="{FF2B5EF4-FFF2-40B4-BE49-F238E27FC236}">
                <a16:creationId xmlns:a16="http://schemas.microsoft.com/office/drawing/2014/main" id="{CC825C7C-26D7-16A3-20E7-40ACE5C233FF}"/>
              </a:ext>
            </a:extLst>
          </p:cNvPr>
          <p:cNvSpPr txBox="1">
            <a:spLocks noChangeArrowheads="1"/>
          </p:cNvSpPr>
          <p:nvPr/>
        </p:nvSpPr>
        <p:spPr bwMode="auto">
          <a:xfrm>
            <a:off x="10690111" y="2797911"/>
            <a:ext cx="3494131" cy="28259320"/>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AS" b="1" dirty="0">
              <a:solidFill>
                <a:srgbClr val="CC0000"/>
              </a:solidFill>
            </a:endParaRPr>
          </a:p>
        </p:txBody>
      </p:sp>
      <p:sp>
        <p:nvSpPr>
          <p:cNvPr id="2" name="Text Box 129">
            <a:extLst>
              <a:ext uri="{FF2B5EF4-FFF2-40B4-BE49-F238E27FC236}">
                <a16:creationId xmlns:a16="http://schemas.microsoft.com/office/drawing/2014/main" id="{848043AA-F131-70D6-E02E-5DB7BF91DB42}"/>
              </a:ext>
            </a:extLst>
          </p:cNvPr>
          <p:cNvSpPr txBox="1">
            <a:spLocks noChangeArrowheads="1"/>
          </p:cNvSpPr>
          <p:nvPr/>
        </p:nvSpPr>
        <p:spPr bwMode="auto">
          <a:xfrm>
            <a:off x="668295" y="3375904"/>
            <a:ext cx="9515165" cy="408158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br>
              <a:rPr lang="en-GB" sz="2800" b="1" dirty="0">
                <a:solidFill>
                  <a:srgbClr val="FFFFFF"/>
                </a:solidFill>
                <a:latin typeface="Poppins" panose="00000500000000000000" pitchFamily="2" charset="0"/>
              </a:rPr>
            </a:br>
            <a:r>
              <a:rPr lang="en-GB" sz="2800" b="1" dirty="0">
                <a:latin typeface="Poppins" panose="00000500000000000000" pitchFamily="2" charset="0"/>
              </a:rPr>
              <a:t>Welcome To RARL</a:t>
            </a:r>
          </a:p>
          <a:p>
            <a:pPr fontAlgn="base"/>
            <a:r>
              <a:rPr lang="en-GB" sz="2800" dirty="0">
                <a:latin typeface="Open Sans" panose="020B0606030504020204" pitchFamily="34" charset="0"/>
              </a:rPr>
              <a:t>This centre is started to develop design and various robot specially in the filed of service robot and active in automation project. The main target over than research in this filed is consulting and help industry for automation solution.</a:t>
            </a:r>
          </a:p>
        </p:txBody>
      </p:sp>
      <p:sp>
        <p:nvSpPr>
          <p:cNvPr id="4" name="Text Box 129">
            <a:extLst>
              <a:ext uri="{FF2B5EF4-FFF2-40B4-BE49-F238E27FC236}">
                <a16:creationId xmlns:a16="http://schemas.microsoft.com/office/drawing/2014/main" id="{F2C61FC4-4F19-CA33-65AF-39DE9A16DE44}"/>
              </a:ext>
            </a:extLst>
          </p:cNvPr>
          <p:cNvSpPr txBox="1">
            <a:spLocks noChangeArrowheads="1"/>
          </p:cNvSpPr>
          <p:nvPr/>
        </p:nvSpPr>
        <p:spPr bwMode="auto">
          <a:xfrm>
            <a:off x="227972" y="26592529"/>
            <a:ext cx="9773043" cy="4054167"/>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A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AS" dirty="0"/>
          </a:p>
          <a:p>
            <a:r>
              <a:rPr lang="en-US" altLang="en-AS" dirty="0"/>
              <a:t>To have the box automatically re-size to your text: Double-click near the edge to open the Format tool, and select ‘Text Box’, then check “Resize AutoShape to Fit Text”.</a:t>
            </a:r>
          </a:p>
          <a:p>
            <a:endParaRPr lang="en-US" altLang="en-AS" dirty="0"/>
          </a:p>
          <a:p>
            <a:r>
              <a:rPr lang="en-US" altLang="en-AS" dirty="0"/>
              <a:t>To change the background color of this text box: Double-click near the edge to open the Format tool, select ‘Colors and Lines’, and change the fill color to whatever you like. </a:t>
            </a:r>
          </a:p>
          <a:p>
            <a:endParaRPr lang="en-US" altLang="en-AS" dirty="0"/>
          </a:p>
          <a:p>
            <a:r>
              <a:rPr lang="en-US" altLang="en-A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grpSp>
        <p:nvGrpSpPr>
          <p:cNvPr id="6" name="Group 5">
            <a:extLst>
              <a:ext uri="{FF2B5EF4-FFF2-40B4-BE49-F238E27FC236}">
                <a16:creationId xmlns:a16="http://schemas.microsoft.com/office/drawing/2014/main" id="{0A70CB82-2CFF-DEE9-6F6A-03B388FBC3F3}"/>
              </a:ext>
            </a:extLst>
          </p:cNvPr>
          <p:cNvGrpSpPr/>
          <p:nvPr/>
        </p:nvGrpSpPr>
        <p:grpSpPr>
          <a:xfrm>
            <a:off x="-56249" y="25321817"/>
            <a:ext cx="4863832" cy="1415475"/>
            <a:chOff x="3704651" y="20292318"/>
            <a:chExt cx="4863832" cy="1415475"/>
          </a:xfrm>
        </p:grpSpPr>
        <p:sp>
          <p:nvSpPr>
            <p:cNvPr id="7" name="Text Box 134">
              <a:extLst>
                <a:ext uri="{FF2B5EF4-FFF2-40B4-BE49-F238E27FC236}">
                  <a16:creationId xmlns:a16="http://schemas.microsoft.com/office/drawing/2014/main" id="{318221AD-3F3D-D658-52E4-B4BD44D54687}"/>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DISCUSSION</a:t>
              </a:r>
            </a:p>
          </p:txBody>
        </p:sp>
        <p:pic>
          <p:nvPicPr>
            <p:cNvPr id="8" name="Picture 14" descr="Discussion Icon Graphic by rudezstudio ...">
              <a:extLst>
                <a:ext uri="{FF2B5EF4-FFF2-40B4-BE49-F238E27FC236}">
                  <a16:creationId xmlns:a16="http://schemas.microsoft.com/office/drawing/2014/main" id="{B3DA1719-4EAF-4B66-CB14-1B0EBD77A70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8209673F-B17A-B8EE-2284-10F97C3E62DA}"/>
              </a:ext>
            </a:extLst>
          </p:cNvPr>
          <p:cNvGrpSpPr/>
          <p:nvPr/>
        </p:nvGrpSpPr>
        <p:grpSpPr>
          <a:xfrm>
            <a:off x="10681287" y="1661914"/>
            <a:ext cx="3341529" cy="1159122"/>
            <a:chOff x="4372946" y="13378675"/>
            <a:chExt cx="3341529" cy="1159122"/>
          </a:xfrm>
        </p:grpSpPr>
        <p:sp>
          <p:nvSpPr>
            <p:cNvPr id="10" name="Text Box 135">
              <a:extLst>
                <a:ext uri="{FF2B5EF4-FFF2-40B4-BE49-F238E27FC236}">
                  <a16:creationId xmlns:a16="http://schemas.microsoft.com/office/drawing/2014/main" id="{FF8F0261-0E01-7222-8B08-1B1BAEA6DBD9}"/>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438">
                <a:defRPr>
                  <a:solidFill>
                    <a:schemeClr val="tx1"/>
                  </a:solidFill>
                  <a:latin typeface="Arial" panose="020B0604020202020204" pitchFamily="34" charset="0"/>
                </a:defRPr>
              </a:lvl1pPr>
              <a:lvl2pPr marL="742950" indent="-285750" defTabSz="4389438">
                <a:defRPr>
                  <a:solidFill>
                    <a:schemeClr val="tx1"/>
                  </a:solidFill>
                  <a:latin typeface="Arial" panose="020B0604020202020204" pitchFamily="34" charset="0"/>
                </a:defRPr>
              </a:lvl2pPr>
              <a:lvl3pPr marL="1143000" indent="-228600" defTabSz="4389438">
                <a:defRPr>
                  <a:solidFill>
                    <a:schemeClr val="tx1"/>
                  </a:solidFill>
                  <a:latin typeface="Arial" panose="020B0604020202020204" pitchFamily="34" charset="0"/>
                </a:defRPr>
              </a:lvl3pPr>
              <a:lvl4pPr marL="1600200" indent="-228600" defTabSz="4389438">
                <a:defRPr>
                  <a:solidFill>
                    <a:schemeClr val="tx1"/>
                  </a:solidFill>
                  <a:latin typeface="Arial" panose="020B0604020202020204" pitchFamily="34" charset="0"/>
                </a:defRPr>
              </a:lvl4pPr>
              <a:lvl5pPr marL="2057400" indent="-228600" defTabSz="4389438">
                <a:defRPr>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a:solidFill>
                    <a:schemeClr val="tx1"/>
                  </a:solidFill>
                  <a:latin typeface="Arial" panose="020B0604020202020204" pitchFamily="34" charset="0"/>
                </a:defRPr>
              </a:lvl9pPr>
            </a:lstStyle>
            <a:p>
              <a:r>
                <a:rPr lang="en-US" altLang="en-AS" sz="4000" dirty="0">
                  <a:latin typeface="Impact" panose="020B0806030902050204" pitchFamily="34" charset="0"/>
                </a:rPr>
                <a:t>RESULTS</a:t>
              </a:r>
            </a:p>
          </p:txBody>
        </p:sp>
        <p:pic>
          <p:nvPicPr>
            <p:cNvPr id="11" name="Picture 16" descr="results&quot; Icon - Download for free ...">
              <a:extLst>
                <a:ext uri="{FF2B5EF4-FFF2-40B4-BE49-F238E27FC236}">
                  <a16:creationId xmlns:a16="http://schemas.microsoft.com/office/drawing/2014/main" id="{19BD4D8C-5736-5CE5-5ECE-8EF34C59593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8" descr="Introduction icons for free download | Freepik">
            <a:extLst>
              <a:ext uri="{FF2B5EF4-FFF2-40B4-BE49-F238E27FC236}">
                <a16:creationId xmlns:a16="http://schemas.microsoft.com/office/drawing/2014/main" id="{697DD1E0-093E-35DA-2D6E-1811B5638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3" y="1840841"/>
            <a:ext cx="1468732" cy="1271966"/>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11">
            <a:extLst>
              <a:ext uri="{FF2B5EF4-FFF2-40B4-BE49-F238E27FC236}">
                <a16:creationId xmlns:a16="http://schemas.microsoft.com/office/drawing/2014/main" id="{1C9F3424-D13E-F731-774B-14E6EA801EEB}"/>
              </a:ext>
            </a:extLst>
          </p:cNvPr>
          <p:cNvSpPr txBox="1">
            <a:spLocks/>
          </p:cNvSpPr>
          <p:nvPr/>
        </p:nvSpPr>
        <p:spPr>
          <a:xfrm>
            <a:off x="26928097" y="9483008"/>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5</a:t>
            </a:fld>
            <a:endParaRPr lang="zh-CN" altLang="en-US"/>
          </a:p>
        </p:txBody>
      </p:sp>
      <p:pic>
        <p:nvPicPr>
          <p:cNvPr id="16" name="Picture 15">
            <a:extLst>
              <a:ext uri="{FF2B5EF4-FFF2-40B4-BE49-F238E27FC236}">
                <a16:creationId xmlns:a16="http://schemas.microsoft.com/office/drawing/2014/main" id="{C8AAE1A0-7A53-B117-D88C-203E31A29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43873" y="24349558"/>
            <a:ext cx="2392349" cy="3047132"/>
          </a:xfrm>
          <a:prstGeom prst="rect">
            <a:avLst/>
          </a:prstGeom>
        </p:spPr>
      </p:pic>
      <p:grpSp>
        <p:nvGrpSpPr>
          <p:cNvPr id="20" name="Group 19">
            <a:extLst>
              <a:ext uri="{FF2B5EF4-FFF2-40B4-BE49-F238E27FC236}">
                <a16:creationId xmlns:a16="http://schemas.microsoft.com/office/drawing/2014/main" id="{7F96D794-E2B7-5D04-E804-ADF6CDBD09EB}"/>
              </a:ext>
            </a:extLst>
          </p:cNvPr>
          <p:cNvGrpSpPr/>
          <p:nvPr/>
        </p:nvGrpSpPr>
        <p:grpSpPr>
          <a:xfrm>
            <a:off x="10706253" y="20452158"/>
            <a:ext cx="3289212" cy="2993451"/>
            <a:chOff x="4039495" y="3666729"/>
            <a:chExt cx="3919695" cy="3004444"/>
          </a:xfrm>
        </p:grpSpPr>
        <p:pic>
          <p:nvPicPr>
            <p:cNvPr id="21" name="Picture 20">
              <a:extLst>
                <a:ext uri="{FF2B5EF4-FFF2-40B4-BE49-F238E27FC236}">
                  <a16:creationId xmlns:a16="http://schemas.microsoft.com/office/drawing/2014/main" id="{3EBDA95A-9258-BE44-22A8-FB96FA79D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9495" y="3666729"/>
              <a:ext cx="3919695" cy="3004444"/>
            </a:xfrm>
            <a:prstGeom prst="rect">
              <a:avLst/>
            </a:prstGeom>
          </p:spPr>
        </p:pic>
        <p:sp>
          <p:nvSpPr>
            <p:cNvPr id="22" name="Rectangle 21">
              <a:extLst>
                <a:ext uri="{FF2B5EF4-FFF2-40B4-BE49-F238E27FC236}">
                  <a16:creationId xmlns:a16="http://schemas.microsoft.com/office/drawing/2014/main" id="{55976531-1C07-00F9-A7B7-871F7E0CE4B8}"/>
                </a:ext>
              </a:extLst>
            </p:cNvPr>
            <p:cNvSpPr/>
            <p:nvPr/>
          </p:nvSpPr>
          <p:spPr>
            <a:xfrm>
              <a:off x="4955956" y="5872554"/>
              <a:ext cx="804736" cy="461665"/>
            </a:xfrm>
            <a:prstGeom prst="rect">
              <a:avLst/>
            </a:prstGeom>
            <a:solidFill>
              <a:schemeClr val="bg1"/>
            </a:solidFill>
          </p:spPr>
          <p:txBody>
            <a:bodyPr vert="horz" wrap="square" rtlCol="0">
              <a:spAutoFit/>
            </a:bodyPr>
            <a:lstStyle/>
            <a:p>
              <a:r>
                <a:rPr lang="fa-IR" altLang="zh-CN" sz="2400" b="1" dirty="0">
                  <a:latin typeface="Times New Roman" panose="02020603050405020304" pitchFamily="18" charset="0"/>
                  <a:cs typeface="Times New Roman" panose="02020603050405020304" pitchFamily="18" charset="0"/>
                </a:rPr>
                <a:t>2019</a:t>
              </a:r>
              <a:endParaRPr lang="zh-CN" altLang="en-US" sz="2400" b="1" dirty="0">
                <a:latin typeface="Times New Roman" panose="02020603050405020304" pitchFamily="18" charset="0"/>
                <a:cs typeface="Times New Roman" panose="02020603050405020304" pitchFamily="18" charset="0"/>
              </a:endParaRPr>
            </a:p>
          </p:txBody>
        </p:sp>
      </p:grpSp>
      <p:sp>
        <p:nvSpPr>
          <p:cNvPr id="23" name="Rectangle 22">
            <a:extLst>
              <a:ext uri="{FF2B5EF4-FFF2-40B4-BE49-F238E27FC236}">
                <a16:creationId xmlns:a16="http://schemas.microsoft.com/office/drawing/2014/main" id="{7A529D17-6564-EF8F-8731-70FAC4217CA5}"/>
              </a:ext>
            </a:extLst>
          </p:cNvPr>
          <p:cNvSpPr/>
          <p:nvPr/>
        </p:nvSpPr>
        <p:spPr>
          <a:xfrm>
            <a:off x="13291391" y="26706668"/>
            <a:ext cx="833323" cy="461665"/>
          </a:xfrm>
          <a:prstGeom prst="rect">
            <a:avLst/>
          </a:prstGeom>
          <a:solidFill>
            <a:schemeClr val="bg1"/>
          </a:solidFill>
        </p:spPr>
        <p:txBody>
          <a:bodyPr vert="horz" wrap="square" rtlCol="0">
            <a:spAutoFit/>
          </a:bodyPr>
          <a:lstStyle/>
          <a:p>
            <a:r>
              <a:rPr lang="fa-IR" altLang="zh-CN" sz="2400" b="1" dirty="0">
                <a:latin typeface="Times New Roman" panose="02020603050405020304" pitchFamily="18" charset="0"/>
                <a:cs typeface="Times New Roman" panose="02020603050405020304" pitchFamily="18" charset="0"/>
              </a:rPr>
              <a:t>2022</a:t>
            </a:r>
            <a:endParaRPr lang="zh-CN" altLang="en-US" sz="2400" b="1" dirty="0">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08565901-4E34-C4FC-57D9-7C5F1BF0C6F7}"/>
              </a:ext>
            </a:extLst>
          </p:cNvPr>
          <p:cNvGrpSpPr/>
          <p:nvPr/>
        </p:nvGrpSpPr>
        <p:grpSpPr>
          <a:xfrm>
            <a:off x="11073649" y="8128377"/>
            <a:ext cx="2887330" cy="2040494"/>
            <a:chOff x="1978436" y="3673476"/>
            <a:chExt cx="6096623" cy="3513074"/>
          </a:xfrm>
        </p:grpSpPr>
        <p:pic>
          <p:nvPicPr>
            <p:cNvPr id="33" name="Picture 32">
              <a:extLst>
                <a:ext uri="{FF2B5EF4-FFF2-40B4-BE49-F238E27FC236}">
                  <a16:creationId xmlns:a16="http://schemas.microsoft.com/office/drawing/2014/main" id="{D0BA8280-F8F5-524C-8B92-1B009611CA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1978436" y="3673476"/>
              <a:ext cx="3023500" cy="3464839"/>
            </a:xfrm>
            <a:prstGeom prst="rect">
              <a:avLst/>
            </a:prstGeom>
          </p:spPr>
        </p:pic>
        <p:pic>
          <p:nvPicPr>
            <p:cNvPr id="34" name="Picture 33">
              <a:extLst>
                <a:ext uri="{FF2B5EF4-FFF2-40B4-BE49-F238E27FC236}">
                  <a16:creationId xmlns:a16="http://schemas.microsoft.com/office/drawing/2014/main" id="{7C067BAE-C672-2064-2C62-377088EB18A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1937" y="3673477"/>
              <a:ext cx="3073122" cy="3513073"/>
            </a:xfrm>
            <a:prstGeom prst="rect">
              <a:avLst/>
            </a:prstGeom>
          </p:spPr>
        </p:pic>
      </p:grpSp>
      <p:pic>
        <p:nvPicPr>
          <p:cNvPr id="30" name="Picture 29">
            <a:extLst>
              <a:ext uri="{FF2B5EF4-FFF2-40B4-BE49-F238E27FC236}">
                <a16:creationId xmlns:a16="http://schemas.microsoft.com/office/drawing/2014/main" id="{663094C9-7B6A-2610-7934-C31EA7C97C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07633" y="5638373"/>
            <a:ext cx="1599330" cy="2047731"/>
          </a:xfrm>
          <a:prstGeom prst="rect">
            <a:avLst/>
          </a:prstGeom>
        </p:spPr>
      </p:pic>
      <p:pic>
        <p:nvPicPr>
          <p:cNvPr id="31" name="Picture 30">
            <a:extLst>
              <a:ext uri="{FF2B5EF4-FFF2-40B4-BE49-F238E27FC236}">
                <a16:creationId xmlns:a16="http://schemas.microsoft.com/office/drawing/2014/main" id="{4FC26B86-4660-7C22-D444-DB833FDE6B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06101" y="3197042"/>
            <a:ext cx="1603064" cy="2040647"/>
          </a:xfrm>
          <a:prstGeom prst="rect">
            <a:avLst/>
          </a:prstGeom>
        </p:spPr>
      </p:pic>
      <p:pic>
        <p:nvPicPr>
          <p:cNvPr id="32" name="Picture 31">
            <a:extLst>
              <a:ext uri="{FF2B5EF4-FFF2-40B4-BE49-F238E27FC236}">
                <a16:creationId xmlns:a16="http://schemas.microsoft.com/office/drawing/2014/main" id="{7AD89593-6A14-BBA0-63EE-81FEC7F34F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572911" y="3189958"/>
            <a:ext cx="1599330" cy="2047731"/>
          </a:xfrm>
          <a:prstGeom prst="rect">
            <a:avLst/>
          </a:prstGeom>
        </p:spPr>
      </p:pic>
      <p:pic>
        <p:nvPicPr>
          <p:cNvPr id="26" name="Picture 25">
            <a:extLst>
              <a:ext uri="{FF2B5EF4-FFF2-40B4-BE49-F238E27FC236}">
                <a16:creationId xmlns:a16="http://schemas.microsoft.com/office/drawing/2014/main" id="{96FB705F-9395-3C64-B521-617D03C16CA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662334" y="10535425"/>
            <a:ext cx="1740453" cy="2088971"/>
          </a:xfrm>
          <a:prstGeom prst="rect">
            <a:avLst/>
          </a:prstGeom>
        </p:spPr>
      </p:pic>
      <p:pic>
        <p:nvPicPr>
          <p:cNvPr id="27" name="Picture 26">
            <a:extLst>
              <a:ext uri="{FF2B5EF4-FFF2-40B4-BE49-F238E27FC236}">
                <a16:creationId xmlns:a16="http://schemas.microsoft.com/office/drawing/2014/main" id="{90E4D1CE-5208-47C1-380C-7EA9BA67C6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91950" y="13208474"/>
            <a:ext cx="1561921" cy="2071705"/>
          </a:xfrm>
          <a:prstGeom prst="rect">
            <a:avLst/>
          </a:prstGeom>
        </p:spPr>
      </p:pic>
      <p:grpSp>
        <p:nvGrpSpPr>
          <p:cNvPr id="60" name="Group 59">
            <a:extLst>
              <a:ext uri="{FF2B5EF4-FFF2-40B4-BE49-F238E27FC236}">
                <a16:creationId xmlns:a16="http://schemas.microsoft.com/office/drawing/2014/main" id="{68329A80-496C-91B8-9D9F-16671EDF897B}"/>
              </a:ext>
            </a:extLst>
          </p:cNvPr>
          <p:cNvGrpSpPr/>
          <p:nvPr/>
        </p:nvGrpSpPr>
        <p:grpSpPr>
          <a:xfrm>
            <a:off x="10965554" y="19817901"/>
            <a:ext cx="2236511" cy="230474"/>
            <a:chOff x="2534231" y="2356824"/>
            <a:chExt cx="7123539" cy="632333"/>
          </a:xfrm>
        </p:grpSpPr>
        <p:grpSp>
          <p:nvGrpSpPr>
            <p:cNvPr id="61" name="Group 60">
              <a:extLst>
                <a:ext uri="{FF2B5EF4-FFF2-40B4-BE49-F238E27FC236}">
                  <a16:creationId xmlns:a16="http://schemas.microsoft.com/office/drawing/2014/main" id="{1D80C873-3D76-0AC2-3FF3-DEDF49EB8BA8}"/>
                </a:ext>
              </a:extLst>
            </p:cNvPr>
            <p:cNvGrpSpPr/>
            <p:nvPr/>
          </p:nvGrpSpPr>
          <p:grpSpPr>
            <a:xfrm>
              <a:off x="2534231" y="2356825"/>
              <a:ext cx="512177" cy="632332"/>
              <a:chOff x="1994399" y="2158871"/>
              <a:chExt cx="589804" cy="728170"/>
            </a:xfrm>
          </p:grpSpPr>
          <p:sp>
            <p:nvSpPr>
              <p:cNvPr id="81" name="Freeform 5">
                <a:extLst>
                  <a:ext uri="{FF2B5EF4-FFF2-40B4-BE49-F238E27FC236}">
                    <a16:creationId xmlns:a16="http://schemas.microsoft.com/office/drawing/2014/main" id="{E506EE5D-81B0-1382-23ED-2B335076D72C}"/>
                  </a:ext>
                </a:extLst>
              </p:cNvPr>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2" name="Rectangle 6">
                <a:extLst>
                  <a:ext uri="{FF2B5EF4-FFF2-40B4-BE49-F238E27FC236}">
                    <a16:creationId xmlns:a16="http://schemas.microsoft.com/office/drawing/2014/main" id="{6EE9751F-1B3D-266E-F21F-95ACEA609764}"/>
                  </a:ext>
                </a:extLst>
              </p:cNvPr>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3" name="Freeform 9">
                <a:extLst>
                  <a:ext uri="{FF2B5EF4-FFF2-40B4-BE49-F238E27FC236}">
                    <a16:creationId xmlns:a16="http://schemas.microsoft.com/office/drawing/2014/main" id="{960A00FC-3036-B72E-6FEA-24E2082E6649}"/>
                  </a:ext>
                </a:extLst>
              </p:cNvPr>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2" name="Group 61">
              <a:extLst>
                <a:ext uri="{FF2B5EF4-FFF2-40B4-BE49-F238E27FC236}">
                  <a16:creationId xmlns:a16="http://schemas.microsoft.com/office/drawing/2014/main" id="{4F34B06E-2A47-EC0F-DDE6-34F8FAD74AAA}"/>
                </a:ext>
              </a:extLst>
            </p:cNvPr>
            <p:cNvGrpSpPr/>
            <p:nvPr/>
          </p:nvGrpSpPr>
          <p:grpSpPr>
            <a:xfrm>
              <a:off x="3046406" y="2356825"/>
              <a:ext cx="880020" cy="632332"/>
              <a:chOff x="4530194" y="4285619"/>
              <a:chExt cx="382215" cy="532444"/>
            </a:xfrm>
          </p:grpSpPr>
          <p:sp>
            <p:nvSpPr>
              <p:cNvPr id="79" name="Rectangle 7">
                <a:extLst>
                  <a:ext uri="{FF2B5EF4-FFF2-40B4-BE49-F238E27FC236}">
                    <a16:creationId xmlns:a16="http://schemas.microsoft.com/office/drawing/2014/main" id="{B2181AB6-32BF-DF14-DB2F-04A13BB23613}"/>
                  </a:ext>
                </a:extLst>
              </p:cNvPr>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0" name="Rectangle 8">
                <a:extLst>
                  <a:ext uri="{FF2B5EF4-FFF2-40B4-BE49-F238E27FC236}">
                    <a16:creationId xmlns:a16="http://schemas.microsoft.com/office/drawing/2014/main" id="{77184727-295C-AE47-3D4F-55AA3F0F99D8}"/>
                  </a:ext>
                </a:extLst>
              </p:cNvPr>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3" name="Group 62">
              <a:extLst>
                <a:ext uri="{FF2B5EF4-FFF2-40B4-BE49-F238E27FC236}">
                  <a16:creationId xmlns:a16="http://schemas.microsoft.com/office/drawing/2014/main" id="{1AD8FA43-F615-051D-7B15-90DC46B67E41}"/>
                </a:ext>
              </a:extLst>
            </p:cNvPr>
            <p:cNvGrpSpPr/>
            <p:nvPr/>
          </p:nvGrpSpPr>
          <p:grpSpPr>
            <a:xfrm>
              <a:off x="3926425" y="2356825"/>
              <a:ext cx="1236183" cy="632332"/>
              <a:chOff x="4912409" y="4285619"/>
              <a:chExt cx="382215" cy="532444"/>
            </a:xfrm>
          </p:grpSpPr>
          <p:sp>
            <p:nvSpPr>
              <p:cNvPr id="77" name="Rectangle 10">
                <a:extLst>
                  <a:ext uri="{FF2B5EF4-FFF2-40B4-BE49-F238E27FC236}">
                    <a16:creationId xmlns:a16="http://schemas.microsoft.com/office/drawing/2014/main" id="{81C653E8-3607-7005-17D3-5B75BD80D5EE}"/>
                  </a:ext>
                </a:extLst>
              </p:cNvPr>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8" name="Rectangle 11">
                <a:extLst>
                  <a:ext uri="{FF2B5EF4-FFF2-40B4-BE49-F238E27FC236}">
                    <a16:creationId xmlns:a16="http://schemas.microsoft.com/office/drawing/2014/main" id="{5200ADDA-67CC-30A6-89ED-D9955413088E}"/>
                  </a:ext>
                </a:extLst>
              </p:cNvPr>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4" name="Group 63">
              <a:extLst>
                <a:ext uri="{FF2B5EF4-FFF2-40B4-BE49-F238E27FC236}">
                  <a16:creationId xmlns:a16="http://schemas.microsoft.com/office/drawing/2014/main" id="{A68C762B-E957-DAAC-693C-50D56C064327}"/>
                </a:ext>
              </a:extLst>
            </p:cNvPr>
            <p:cNvGrpSpPr/>
            <p:nvPr/>
          </p:nvGrpSpPr>
          <p:grpSpPr>
            <a:xfrm>
              <a:off x="5162610" y="2356825"/>
              <a:ext cx="1815878" cy="632332"/>
              <a:chOff x="5294624" y="4285619"/>
              <a:chExt cx="383237" cy="532444"/>
            </a:xfrm>
          </p:grpSpPr>
          <p:sp>
            <p:nvSpPr>
              <p:cNvPr id="75" name="Rectangle 12">
                <a:extLst>
                  <a:ext uri="{FF2B5EF4-FFF2-40B4-BE49-F238E27FC236}">
                    <a16:creationId xmlns:a16="http://schemas.microsoft.com/office/drawing/2014/main" id="{09F87ED4-B59E-3850-0EAC-F0ECED032B6C}"/>
                  </a:ext>
                </a:extLst>
              </p:cNvPr>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6" name="Rectangle 13">
                <a:extLst>
                  <a:ext uri="{FF2B5EF4-FFF2-40B4-BE49-F238E27FC236}">
                    <a16:creationId xmlns:a16="http://schemas.microsoft.com/office/drawing/2014/main" id="{0330F487-4733-4ABA-B6B9-52E31968204F}"/>
                  </a:ext>
                </a:extLst>
              </p:cNvPr>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5" name="Group 64">
              <a:extLst>
                <a:ext uri="{FF2B5EF4-FFF2-40B4-BE49-F238E27FC236}">
                  <a16:creationId xmlns:a16="http://schemas.microsoft.com/office/drawing/2014/main" id="{5A8A7BA8-50DC-ACF7-BAF6-2966CA27B437}"/>
                </a:ext>
              </a:extLst>
            </p:cNvPr>
            <p:cNvGrpSpPr/>
            <p:nvPr/>
          </p:nvGrpSpPr>
          <p:grpSpPr>
            <a:xfrm>
              <a:off x="6978489" y="2356824"/>
              <a:ext cx="1224631" cy="632331"/>
              <a:chOff x="5677860" y="4285626"/>
              <a:chExt cx="382217" cy="532444"/>
            </a:xfrm>
          </p:grpSpPr>
          <p:sp>
            <p:nvSpPr>
              <p:cNvPr id="73" name="Rectangle 14">
                <a:extLst>
                  <a:ext uri="{FF2B5EF4-FFF2-40B4-BE49-F238E27FC236}">
                    <a16:creationId xmlns:a16="http://schemas.microsoft.com/office/drawing/2014/main" id="{D374FACA-3F17-ED90-8B59-6ABA771BA09A}"/>
                  </a:ext>
                </a:extLst>
              </p:cNvPr>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4" name="Rectangle 15">
                <a:extLst>
                  <a:ext uri="{FF2B5EF4-FFF2-40B4-BE49-F238E27FC236}">
                    <a16:creationId xmlns:a16="http://schemas.microsoft.com/office/drawing/2014/main" id="{160BB926-CBDD-0D88-A961-FAF908FE208D}"/>
                  </a:ext>
                </a:extLst>
              </p:cNvPr>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6" name="Group 65">
              <a:extLst>
                <a:ext uri="{FF2B5EF4-FFF2-40B4-BE49-F238E27FC236}">
                  <a16:creationId xmlns:a16="http://schemas.microsoft.com/office/drawing/2014/main" id="{2428E40B-0A30-0D09-9DF2-58776B9D4410}"/>
                </a:ext>
              </a:extLst>
            </p:cNvPr>
            <p:cNvGrpSpPr/>
            <p:nvPr/>
          </p:nvGrpSpPr>
          <p:grpSpPr>
            <a:xfrm>
              <a:off x="8203110" y="2356825"/>
              <a:ext cx="880020" cy="632332"/>
              <a:chOff x="6060077" y="4285619"/>
              <a:chExt cx="382215" cy="532444"/>
            </a:xfrm>
          </p:grpSpPr>
          <p:sp>
            <p:nvSpPr>
              <p:cNvPr id="71" name="Rectangle 16">
                <a:extLst>
                  <a:ext uri="{FF2B5EF4-FFF2-40B4-BE49-F238E27FC236}">
                    <a16:creationId xmlns:a16="http://schemas.microsoft.com/office/drawing/2014/main" id="{8C145EBC-E0D4-CCEB-D628-D2E1E5074EA2}"/>
                  </a:ext>
                </a:extLst>
              </p:cNvPr>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2" name="Rectangle 17">
                <a:extLst>
                  <a:ext uri="{FF2B5EF4-FFF2-40B4-BE49-F238E27FC236}">
                    <a16:creationId xmlns:a16="http://schemas.microsoft.com/office/drawing/2014/main" id="{DB979101-144C-FBCD-821F-8322DA99D3F1}"/>
                  </a:ext>
                </a:extLst>
              </p:cNvPr>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7" name="Group 66">
              <a:extLst>
                <a:ext uri="{FF2B5EF4-FFF2-40B4-BE49-F238E27FC236}">
                  <a16:creationId xmlns:a16="http://schemas.microsoft.com/office/drawing/2014/main" id="{7509B34F-130E-BB6B-D310-5ECD47FAE255}"/>
                </a:ext>
              </a:extLst>
            </p:cNvPr>
            <p:cNvGrpSpPr/>
            <p:nvPr/>
          </p:nvGrpSpPr>
          <p:grpSpPr>
            <a:xfrm>
              <a:off x="9083130" y="2356825"/>
              <a:ext cx="574640" cy="632332"/>
              <a:chOff x="7739063" y="3990975"/>
              <a:chExt cx="414338" cy="827088"/>
            </a:xfrm>
          </p:grpSpPr>
          <p:sp>
            <p:nvSpPr>
              <p:cNvPr id="68" name="Freeform 18">
                <a:extLst>
                  <a:ext uri="{FF2B5EF4-FFF2-40B4-BE49-F238E27FC236}">
                    <a16:creationId xmlns:a16="http://schemas.microsoft.com/office/drawing/2014/main" id="{A34915C3-7422-5111-D154-4EE288F205E2}"/>
                  </a:ext>
                </a:extLst>
              </p:cNvPr>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69" name="Freeform 19">
                <a:extLst>
                  <a:ext uri="{FF2B5EF4-FFF2-40B4-BE49-F238E27FC236}">
                    <a16:creationId xmlns:a16="http://schemas.microsoft.com/office/drawing/2014/main" id="{B927C50A-AE40-7DAB-66B8-9C6732289F12}"/>
                  </a:ext>
                </a:extLst>
              </p:cNvPr>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0" name="Freeform 20">
                <a:extLst>
                  <a:ext uri="{FF2B5EF4-FFF2-40B4-BE49-F238E27FC236}">
                    <a16:creationId xmlns:a16="http://schemas.microsoft.com/office/drawing/2014/main" id="{4D8F83BF-473F-2988-B9D8-6A8887C19C78}"/>
                  </a:ext>
                </a:extLst>
              </p:cNvPr>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grpSp>
        <p:nvGrpSpPr>
          <p:cNvPr id="84" name="Group 83">
            <a:extLst>
              <a:ext uri="{FF2B5EF4-FFF2-40B4-BE49-F238E27FC236}">
                <a16:creationId xmlns:a16="http://schemas.microsoft.com/office/drawing/2014/main" id="{D0D51322-6973-2584-FB26-799DCCA83B6E}"/>
              </a:ext>
            </a:extLst>
          </p:cNvPr>
          <p:cNvGrpSpPr/>
          <p:nvPr/>
        </p:nvGrpSpPr>
        <p:grpSpPr>
          <a:xfrm>
            <a:off x="11296641" y="2762497"/>
            <a:ext cx="2236511" cy="230474"/>
            <a:chOff x="2534231" y="2356824"/>
            <a:chExt cx="7123539" cy="632333"/>
          </a:xfrm>
        </p:grpSpPr>
        <p:grpSp>
          <p:nvGrpSpPr>
            <p:cNvPr id="85" name="Group 84">
              <a:extLst>
                <a:ext uri="{FF2B5EF4-FFF2-40B4-BE49-F238E27FC236}">
                  <a16:creationId xmlns:a16="http://schemas.microsoft.com/office/drawing/2014/main" id="{9C8FF5DC-DF3D-6323-4CF7-C9EA901BA888}"/>
                </a:ext>
              </a:extLst>
            </p:cNvPr>
            <p:cNvGrpSpPr/>
            <p:nvPr/>
          </p:nvGrpSpPr>
          <p:grpSpPr>
            <a:xfrm>
              <a:off x="2534231" y="2356825"/>
              <a:ext cx="512177" cy="632332"/>
              <a:chOff x="1994399" y="2158871"/>
              <a:chExt cx="589804" cy="728170"/>
            </a:xfrm>
          </p:grpSpPr>
          <p:sp>
            <p:nvSpPr>
              <p:cNvPr id="105" name="Freeform 5">
                <a:extLst>
                  <a:ext uri="{FF2B5EF4-FFF2-40B4-BE49-F238E27FC236}">
                    <a16:creationId xmlns:a16="http://schemas.microsoft.com/office/drawing/2014/main" id="{2EE5CB0F-D47E-7650-29F5-E98FB3DB577D}"/>
                  </a:ext>
                </a:extLst>
              </p:cNvPr>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6" name="Rectangle 6">
                <a:extLst>
                  <a:ext uri="{FF2B5EF4-FFF2-40B4-BE49-F238E27FC236}">
                    <a16:creationId xmlns:a16="http://schemas.microsoft.com/office/drawing/2014/main" id="{890E3F1F-F6C6-0BF0-98DA-A526C5A048E5}"/>
                  </a:ext>
                </a:extLst>
              </p:cNvPr>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7" name="Freeform 9">
                <a:extLst>
                  <a:ext uri="{FF2B5EF4-FFF2-40B4-BE49-F238E27FC236}">
                    <a16:creationId xmlns:a16="http://schemas.microsoft.com/office/drawing/2014/main" id="{4A783F5F-6E33-1B41-C2C7-53940C2E043F}"/>
                  </a:ext>
                </a:extLst>
              </p:cNvPr>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6" name="Group 85">
              <a:extLst>
                <a:ext uri="{FF2B5EF4-FFF2-40B4-BE49-F238E27FC236}">
                  <a16:creationId xmlns:a16="http://schemas.microsoft.com/office/drawing/2014/main" id="{24A5BE34-8D2A-075E-C158-D3EF99E3F41E}"/>
                </a:ext>
              </a:extLst>
            </p:cNvPr>
            <p:cNvGrpSpPr/>
            <p:nvPr/>
          </p:nvGrpSpPr>
          <p:grpSpPr>
            <a:xfrm>
              <a:off x="3046406" y="2356825"/>
              <a:ext cx="880020" cy="632332"/>
              <a:chOff x="4530194" y="4285619"/>
              <a:chExt cx="382215" cy="532444"/>
            </a:xfrm>
          </p:grpSpPr>
          <p:sp>
            <p:nvSpPr>
              <p:cNvPr id="103" name="Rectangle 7">
                <a:extLst>
                  <a:ext uri="{FF2B5EF4-FFF2-40B4-BE49-F238E27FC236}">
                    <a16:creationId xmlns:a16="http://schemas.microsoft.com/office/drawing/2014/main" id="{ECAE7C65-6FE4-87F3-F194-A430D9C1817F}"/>
                  </a:ext>
                </a:extLst>
              </p:cNvPr>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4" name="Rectangle 8">
                <a:extLst>
                  <a:ext uri="{FF2B5EF4-FFF2-40B4-BE49-F238E27FC236}">
                    <a16:creationId xmlns:a16="http://schemas.microsoft.com/office/drawing/2014/main" id="{51F4E197-6606-AE6A-51CF-6ECAFFA7F05C}"/>
                  </a:ext>
                </a:extLst>
              </p:cNvPr>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7" name="Group 86">
              <a:extLst>
                <a:ext uri="{FF2B5EF4-FFF2-40B4-BE49-F238E27FC236}">
                  <a16:creationId xmlns:a16="http://schemas.microsoft.com/office/drawing/2014/main" id="{11C6561C-A97F-AF7D-22EB-146609A96C3D}"/>
                </a:ext>
              </a:extLst>
            </p:cNvPr>
            <p:cNvGrpSpPr/>
            <p:nvPr/>
          </p:nvGrpSpPr>
          <p:grpSpPr>
            <a:xfrm>
              <a:off x="3926425" y="2356825"/>
              <a:ext cx="1236183" cy="632332"/>
              <a:chOff x="4912409" y="4285619"/>
              <a:chExt cx="382215" cy="532444"/>
            </a:xfrm>
          </p:grpSpPr>
          <p:sp>
            <p:nvSpPr>
              <p:cNvPr id="101" name="Rectangle 10">
                <a:extLst>
                  <a:ext uri="{FF2B5EF4-FFF2-40B4-BE49-F238E27FC236}">
                    <a16:creationId xmlns:a16="http://schemas.microsoft.com/office/drawing/2014/main" id="{1554A354-C29A-2605-7656-B9A8CD248BBF}"/>
                  </a:ext>
                </a:extLst>
              </p:cNvPr>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2" name="Rectangle 11">
                <a:extLst>
                  <a:ext uri="{FF2B5EF4-FFF2-40B4-BE49-F238E27FC236}">
                    <a16:creationId xmlns:a16="http://schemas.microsoft.com/office/drawing/2014/main" id="{189F85F6-945C-E246-66AD-412D61D0F86C}"/>
                  </a:ext>
                </a:extLst>
              </p:cNvPr>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8" name="Group 87">
              <a:extLst>
                <a:ext uri="{FF2B5EF4-FFF2-40B4-BE49-F238E27FC236}">
                  <a16:creationId xmlns:a16="http://schemas.microsoft.com/office/drawing/2014/main" id="{CDBD7B54-478F-6FE4-2849-90A9E9460ED9}"/>
                </a:ext>
              </a:extLst>
            </p:cNvPr>
            <p:cNvGrpSpPr/>
            <p:nvPr/>
          </p:nvGrpSpPr>
          <p:grpSpPr>
            <a:xfrm>
              <a:off x="5162610" y="2356825"/>
              <a:ext cx="1815878" cy="632332"/>
              <a:chOff x="5294624" y="4285619"/>
              <a:chExt cx="383237" cy="532444"/>
            </a:xfrm>
          </p:grpSpPr>
          <p:sp>
            <p:nvSpPr>
              <p:cNvPr id="99" name="Rectangle 12">
                <a:extLst>
                  <a:ext uri="{FF2B5EF4-FFF2-40B4-BE49-F238E27FC236}">
                    <a16:creationId xmlns:a16="http://schemas.microsoft.com/office/drawing/2014/main" id="{85EF3E0B-503D-815F-FF1C-98D5CEF65056}"/>
                  </a:ext>
                </a:extLst>
              </p:cNvPr>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0" name="Rectangle 13">
                <a:extLst>
                  <a:ext uri="{FF2B5EF4-FFF2-40B4-BE49-F238E27FC236}">
                    <a16:creationId xmlns:a16="http://schemas.microsoft.com/office/drawing/2014/main" id="{E4EC52DC-65A7-D142-C031-FA264E591FAE}"/>
                  </a:ext>
                </a:extLst>
              </p:cNvPr>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9" name="Group 88">
              <a:extLst>
                <a:ext uri="{FF2B5EF4-FFF2-40B4-BE49-F238E27FC236}">
                  <a16:creationId xmlns:a16="http://schemas.microsoft.com/office/drawing/2014/main" id="{D5C42FD9-BF5C-61AA-174A-98B10AF90E4F}"/>
                </a:ext>
              </a:extLst>
            </p:cNvPr>
            <p:cNvGrpSpPr/>
            <p:nvPr/>
          </p:nvGrpSpPr>
          <p:grpSpPr>
            <a:xfrm>
              <a:off x="6978489" y="2356824"/>
              <a:ext cx="1224631" cy="632331"/>
              <a:chOff x="5677860" y="4285626"/>
              <a:chExt cx="382217" cy="532444"/>
            </a:xfrm>
          </p:grpSpPr>
          <p:sp>
            <p:nvSpPr>
              <p:cNvPr id="97" name="Rectangle 14">
                <a:extLst>
                  <a:ext uri="{FF2B5EF4-FFF2-40B4-BE49-F238E27FC236}">
                    <a16:creationId xmlns:a16="http://schemas.microsoft.com/office/drawing/2014/main" id="{E051F029-6FC8-D8B0-7289-B6270B2C79CC}"/>
                  </a:ext>
                </a:extLst>
              </p:cNvPr>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8" name="Rectangle 15">
                <a:extLst>
                  <a:ext uri="{FF2B5EF4-FFF2-40B4-BE49-F238E27FC236}">
                    <a16:creationId xmlns:a16="http://schemas.microsoft.com/office/drawing/2014/main" id="{D3D61CF0-6CF7-A0D2-874D-7B3D3C3F1BB0}"/>
                  </a:ext>
                </a:extLst>
              </p:cNvPr>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0" name="Group 89">
              <a:extLst>
                <a:ext uri="{FF2B5EF4-FFF2-40B4-BE49-F238E27FC236}">
                  <a16:creationId xmlns:a16="http://schemas.microsoft.com/office/drawing/2014/main" id="{130F0A1F-F69A-7537-0D8F-B6D85C0BD7B9}"/>
                </a:ext>
              </a:extLst>
            </p:cNvPr>
            <p:cNvGrpSpPr/>
            <p:nvPr/>
          </p:nvGrpSpPr>
          <p:grpSpPr>
            <a:xfrm>
              <a:off x="8203110" y="2356825"/>
              <a:ext cx="880020" cy="632332"/>
              <a:chOff x="6060077" y="4285619"/>
              <a:chExt cx="382215" cy="532444"/>
            </a:xfrm>
          </p:grpSpPr>
          <p:sp>
            <p:nvSpPr>
              <p:cNvPr id="95" name="Rectangle 16">
                <a:extLst>
                  <a:ext uri="{FF2B5EF4-FFF2-40B4-BE49-F238E27FC236}">
                    <a16:creationId xmlns:a16="http://schemas.microsoft.com/office/drawing/2014/main" id="{3F225346-5FAA-210B-7DA0-2191F080566B}"/>
                  </a:ext>
                </a:extLst>
              </p:cNvPr>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6" name="Rectangle 17">
                <a:extLst>
                  <a:ext uri="{FF2B5EF4-FFF2-40B4-BE49-F238E27FC236}">
                    <a16:creationId xmlns:a16="http://schemas.microsoft.com/office/drawing/2014/main" id="{B499AE4A-B473-0F09-0069-40061093631A}"/>
                  </a:ext>
                </a:extLst>
              </p:cNvPr>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1" name="Group 90">
              <a:extLst>
                <a:ext uri="{FF2B5EF4-FFF2-40B4-BE49-F238E27FC236}">
                  <a16:creationId xmlns:a16="http://schemas.microsoft.com/office/drawing/2014/main" id="{199C40C1-8CF8-5263-A8E9-4A625C6E852C}"/>
                </a:ext>
              </a:extLst>
            </p:cNvPr>
            <p:cNvGrpSpPr/>
            <p:nvPr/>
          </p:nvGrpSpPr>
          <p:grpSpPr>
            <a:xfrm>
              <a:off x="9083130" y="2356825"/>
              <a:ext cx="574640" cy="632332"/>
              <a:chOff x="7739063" y="3990975"/>
              <a:chExt cx="414338" cy="827088"/>
            </a:xfrm>
          </p:grpSpPr>
          <p:sp>
            <p:nvSpPr>
              <p:cNvPr id="92" name="Freeform 18">
                <a:extLst>
                  <a:ext uri="{FF2B5EF4-FFF2-40B4-BE49-F238E27FC236}">
                    <a16:creationId xmlns:a16="http://schemas.microsoft.com/office/drawing/2014/main" id="{F31FC4A9-D995-A700-AA57-AD57546E998E}"/>
                  </a:ext>
                </a:extLst>
              </p:cNvPr>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3" name="Freeform 19">
                <a:extLst>
                  <a:ext uri="{FF2B5EF4-FFF2-40B4-BE49-F238E27FC236}">
                    <a16:creationId xmlns:a16="http://schemas.microsoft.com/office/drawing/2014/main" id="{3ED3308D-BA51-845E-ADC2-F7D0B0E7B8F4}"/>
                  </a:ext>
                </a:extLst>
              </p:cNvPr>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4" name="Freeform 20">
                <a:extLst>
                  <a:ext uri="{FF2B5EF4-FFF2-40B4-BE49-F238E27FC236}">
                    <a16:creationId xmlns:a16="http://schemas.microsoft.com/office/drawing/2014/main" id="{AF2C903E-086A-9F87-7DBF-A2CB51F98D6A}"/>
                  </a:ext>
                </a:extLst>
              </p:cNvPr>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pic>
        <p:nvPicPr>
          <p:cNvPr id="5124" name="Picture 4" descr="RARL @2019">
            <a:extLst>
              <a:ext uri="{FF2B5EF4-FFF2-40B4-BE49-F238E27FC236}">
                <a16:creationId xmlns:a16="http://schemas.microsoft.com/office/drawing/2014/main" id="{D1AB3415-87C2-B0A2-A546-1896BE2DC9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5910" y="13162433"/>
            <a:ext cx="4398639" cy="285693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mexport1560381461147">
            <a:extLst>
              <a:ext uri="{FF2B5EF4-FFF2-40B4-BE49-F238E27FC236}">
                <a16:creationId xmlns:a16="http://schemas.microsoft.com/office/drawing/2014/main" id="{D11A9095-2E69-63E5-701D-FE97CD62DE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84752" y="10640213"/>
            <a:ext cx="4018074" cy="24066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echatIMG6326">
            <a:extLst>
              <a:ext uri="{FF2B5EF4-FFF2-40B4-BE49-F238E27FC236}">
                <a16:creationId xmlns:a16="http://schemas.microsoft.com/office/drawing/2014/main" id="{C29AC13E-226D-2F46-B620-6B020B1D0AF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5493" y="7640506"/>
            <a:ext cx="4154322" cy="285693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WechatIMG6327">
            <a:extLst>
              <a:ext uri="{FF2B5EF4-FFF2-40B4-BE49-F238E27FC236}">
                <a16:creationId xmlns:a16="http://schemas.microsoft.com/office/drawing/2014/main" id="{5EB6D410-83A1-6431-2972-89C594DAA35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9514" y="7577050"/>
            <a:ext cx="3494131" cy="465884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av - dav">
            <a:extLst>
              <a:ext uri="{FF2B5EF4-FFF2-40B4-BE49-F238E27FC236}">
                <a16:creationId xmlns:a16="http://schemas.microsoft.com/office/drawing/2014/main" id="{B89F5650-AF21-6BEB-B210-EDC8D1D8218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24808" y="12497136"/>
            <a:ext cx="3661190" cy="488172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mmexport1563424727688">
            <a:extLst>
              <a:ext uri="{FF2B5EF4-FFF2-40B4-BE49-F238E27FC236}">
                <a16:creationId xmlns:a16="http://schemas.microsoft.com/office/drawing/2014/main" id="{36EFD144-1BF6-84EF-7481-37C20A73BE0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78845" y="16275954"/>
            <a:ext cx="3686664" cy="276499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WechatIMG470 ICAACE Moshayedi - WechatIMG470 ICAACE Moshayedi">
            <a:extLst>
              <a:ext uri="{FF2B5EF4-FFF2-40B4-BE49-F238E27FC236}">
                <a16:creationId xmlns:a16="http://schemas.microsoft.com/office/drawing/2014/main" id="{CE67957E-3693-31FE-9919-720BC031821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546959" y="17750959"/>
            <a:ext cx="3686664" cy="308930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4 ICBIS 2024 - 4 ICBIS 2024">
            <a:extLst>
              <a:ext uri="{FF2B5EF4-FFF2-40B4-BE49-F238E27FC236}">
                <a16:creationId xmlns:a16="http://schemas.microsoft.com/office/drawing/2014/main" id="{B46B4206-2EC1-E2B2-67A0-896EB99D714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85812" y="19472291"/>
            <a:ext cx="3810793" cy="253894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2023 HNU July china(6) Dr AJM Ata Jahangir Moshayedi - 2023 HNU July china(6) Dr AJM Ata Jahangir Moshayedi">
            <a:extLst>
              <a:ext uri="{FF2B5EF4-FFF2-40B4-BE49-F238E27FC236}">
                <a16:creationId xmlns:a16="http://schemas.microsoft.com/office/drawing/2014/main" id="{E694BDC4-925D-B918-DCA1-CF674045042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02826" y="21381689"/>
            <a:ext cx="4309405" cy="2853298"/>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2023 xiamen china december (6) Dr AJM Ata Jahangir Moshayedi - 2023 xiamen china december (6) Dr AJM Ata Jahangir Moshayedi">
            <a:extLst>
              <a:ext uri="{FF2B5EF4-FFF2-40B4-BE49-F238E27FC236}">
                <a16:creationId xmlns:a16="http://schemas.microsoft.com/office/drawing/2014/main" id="{69862D4B-C56D-4D94-2652-89B66D06558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56569" y="22283034"/>
            <a:ext cx="4509622" cy="3007883"/>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CAIB 2023 April 28 30 xiamen china (4) Dr AJM Ata Jahangir Moshayedi - ACAIB 2023 April 28 30 xiamen china (4) Dr AJM Ata Jahangir Moshayedi">
            <a:extLst>
              <a:ext uri="{FF2B5EF4-FFF2-40B4-BE49-F238E27FC236}">
                <a16:creationId xmlns:a16="http://schemas.microsoft.com/office/drawing/2014/main" id="{8BC60BCD-06A3-A343-A708-6D10F7B88E3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60341" y="24703132"/>
            <a:ext cx="4785048" cy="3588786"/>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2021 AEIC Qingdaw china Dr AJM Ata Jahangir Moshayedi - 2021 AEIC Qingdaw china Dr AJM Ata Jahangir Moshayedi">
            <a:extLst>
              <a:ext uri="{FF2B5EF4-FFF2-40B4-BE49-F238E27FC236}">
                <a16:creationId xmlns:a16="http://schemas.microsoft.com/office/drawing/2014/main" id="{E01FB986-EEE7-7D29-CDA1-C2E1E03AF511}"/>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27032" y="24456670"/>
            <a:ext cx="3579984" cy="268498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40">
            <a:extLst>
              <a:ext uri="{FF2B5EF4-FFF2-40B4-BE49-F238E27FC236}">
                <a16:creationId xmlns:a16="http://schemas.microsoft.com/office/drawing/2014/main" id="{B1FB4C57-D8D0-AFB1-A427-D2902799B849}"/>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t="12133" b="17686"/>
          <a:stretch/>
        </p:blipFill>
        <p:spPr>
          <a:xfrm>
            <a:off x="4460161" y="3574218"/>
            <a:ext cx="2400360" cy="942718"/>
          </a:xfrm>
          <a:prstGeom prst="rect">
            <a:avLst/>
          </a:prstGeom>
          <a:effectLst>
            <a:outerShdw blurRad="50800" dist="50800" dir="5400000" algn="ctr" rotWithShape="0">
              <a:srgbClr val="000000">
                <a:alpha val="0"/>
              </a:srgbClr>
            </a:outerShdw>
          </a:effectLst>
        </p:spPr>
      </p:pic>
      <p:sp>
        <p:nvSpPr>
          <p:cNvPr id="143" name="TextBox 142">
            <a:extLst>
              <a:ext uri="{FF2B5EF4-FFF2-40B4-BE49-F238E27FC236}">
                <a16:creationId xmlns:a16="http://schemas.microsoft.com/office/drawing/2014/main" id="{C1CAFBFE-A60A-AF78-FDFB-122DCD48773A}"/>
              </a:ext>
            </a:extLst>
          </p:cNvPr>
          <p:cNvSpPr txBox="1"/>
          <p:nvPr/>
        </p:nvSpPr>
        <p:spPr>
          <a:xfrm>
            <a:off x="1938298" y="51642"/>
            <a:ext cx="9027256" cy="1538883"/>
          </a:xfrm>
          <a:prstGeom prst="rect">
            <a:avLst/>
          </a:prstGeom>
          <a:noFill/>
        </p:spPr>
        <p:txBody>
          <a:bodyPr wrap="square">
            <a:spAutoFit/>
          </a:bodyPr>
          <a:lstStyle/>
          <a:p>
            <a:pPr algn="ctr"/>
            <a:r>
              <a:rPr lang="en-US" altLang="en-AS" sz="5400" dirty="0">
                <a:latin typeface="Impact" panose="020B0806030902050204" pitchFamily="34" charset="0"/>
              </a:rPr>
              <a:t> </a:t>
            </a:r>
            <a:r>
              <a:rPr lang="en-GB" sz="4000" dirty="0">
                <a:latin typeface="Impact" panose="020B0806030902050204" pitchFamily="34" charset="0"/>
              </a:rPr>
              <a:t>Robotics And Research Automaton Lab  (</a:t>
            </a:r>
            <a:r>
              <a:rPr lang="en-US" altLang="en-AS" sz="4000" dirty="0">
                <a:latin typeface="Impact" panose="020B0806030902050204" pitchFamily="34" charset="0"/>
              </a:rPr>
              <a:t>RARL]</a:t>
            </a:r>
          </a:p>
        </p:txBody>
      </p:sp>
    </p:spTree>
    <p:extLst>
      <p:ext uri="{BB962C8B-B14F-4D97-AF65-F5344CB8AC3E}">
        <p14:creationId xmlns:p14="http://schemas.microsoft.com/office/powerpoint/2010/main" val="23531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ircle(in)">
                                      <p:cBhvr>
                                        <p:cTn id="7" dur="20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circle(in)">
                                      <p:cBhvr>
                                        <p:cTn id="12"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TotalTime>
  <Words>3345</Words>
  <Application>Microsoft Office PowerPoint</Application>
  <PresentationFormat>Custom</PresentationFormat>
  <Paragraphs>139</Paragraphs>
  <Slides>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Arial</vt:lpstr>
      <vt:lpstr>Calibri</vt:lpstr>
      <vt:lpstr>Calibri Light</vt:lpstr>
      <vt:lpstr>Impact</vt:lpstr>
      <vt:lpstr>Open Sans</vt:lpstr>
      <vt:lpstr>Poppins</vt:lpstr>
      <vt:lpstr>Times</vt:lpstr>
      <vt:lpstr>Times New Roman</vt:lpstr>
      <vt:lpstr>Office 主题</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Dr Ata Jahangir Moshayedi</cp:lastModifiedBy>
  <cp:revision>59</cp:revision>
  <dcterms:created xsi:type="dcterms:W3CDTF">2017-09-27T09:57:00Z</dcterms:created>
  <dcterms:modified xsi:type="dcterms:W3CDTF">2024-08-03T06:37:05Z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2052-10.1.0.6235</vt:lpwstr>
  </property>
  <property fmtid="{D5CDD505-2E9C-101B-9397-08002B2CF9AE}" pid="3" name="MSIP_Label_defa4170-0d19-0005-0004-bc88714345d2_Enabled">
    <vt:lpwstr>true</vt:lpwstr>
  </property>
  <property fmtid="{D5CDD505-2E9C-101B-9397-08002B2CF9AE}" pid="4" name="MSIP_Label_defa4170-0d19-0005-0004-bc88714345d2_SetDate">
    <vt:lpwstr>2024-08-02T00:57:40Z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d93996ad-8164-4d5e-a313-d306eb0094f3</vt:lpwstr>
  </property>
  <property fmtid="{D5CDD505-2E9C-101B-9397-08002B2CF9AE}" pid="8" name="MSIP_Label_defa4170-0d19-0005-0004-bc88714345d2_ActionId">
    <vt:lpwstr>3b6e642a-d0c6-4e9a-b561-1beda3413430</vt:lpwstr>
  </property>
  <property fmtid="{D5CDD505-2E9C-101B-9397-08002B2CF9AE}" pid="9" name="MSIP_Label_defa4170-0d19-0005-0004-bc88714345d2_ContentBits">
    <vt:lpwstr>0</vt:lpwstr>
  </property>
</Properties>
</file>